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slide+xml" PartName="/ppt/slides/slide41.xml"/>
  <Override ContentType="application/vnd.openxmlformats-officedocument.presentationml.slide+xml" PartName="/ppt/slides/slide42.xml"/>
  <Override ContentType="application/vnd.openxmlformats-officedocument.presentationml.slide+xml" PartName="/ppt/slides/slide43.xml"/>
  <Override ContentType="application/vnd.openxmlformats-officedocument.presentationml.slide+xml" PartName="/ppt/slides/slide44.xml"/>
  <Override ContentType="application/vnd.openxmlformats-officedocument.presentationml.slide+xml" PartName="/ppt/slides/slide45.xml"/>
  <Override ContentType="application/vnd.openxmlformats-officedocument.presentationml.slide+xml" PartName="/ppt/slides/slide46.xml"/>
  <Override ContentType="application/vnd.openxmlformats-officedocument.presentationml.slide+xml" PartName="/ppt/slides/slide47.xml"/>
  <Override ContentType="application/vnd.openxmlformats-officedocument.presentationml.slide+xml" PartName="/ppt/slides/slide48.xml"/>
  <Override ContentType="application/vnd.openxmlformats-officedocument.presentationml.slide+xml" PartName="/ppt/slides/slide49.xml"/>
  <Override ContentType="application/vnd.openxmlformats-officedocument.presentationml.slide+xml" PartName="/ppt/slides/slide50.xml"/>
  <Override ContentType="application/vnd.openxmlformats-officedocument.presentationml.slide+xml" PartName="/ppt/slides/slide51.xml"/>
  <Override ContentType="application/vnd.openxmlformats-officedocument.presentationml.slide+xml" PartName="/ppt/slides/slide52.xml"/>
  <Override ContentType="application/vnd.openxmlformats-officedocument.presentationml.slide+xml" PartName="/ppt/slides/slide53.xml"/>
  <Override ContentType="application/vnd.openxmlformats-officedocument.presentationml.slide+xml" PartName="/ppt/slides/slide54.xml"/>
  <Override ContentType="application/vnd.openxmlformats-officedocument.presentationml.slide+xml" PartName="/ppt/slides/slide55.xml"/>
  <Override ContentType="application/vnd.openxmlformats-officedocument.presentationml.slide+xml" PartName="/ppt/slides/slide56.xml"/>
  <Override ContentType="application/vnd.openxmlformats-officedocument.presentationml.slide+xml" PartName="/ppt/slides/slide57.xml"/>
  <Override ContentType="application/vnd.openxmlformats-officedocument.presentationml.slide+xml" PartName="/ppt/slides/slide58.xml"/>
  <Override ContentType="application/vnd.openxmlformats-officedocument.presentationml.slide+xml" PartName="/ppt/slides/slide59.xml"/>
  <Override ContentType="application/vnd.openxmlformats-officedocument.presentationml.slide+xml" PartName="/ppt/slides/slide60.xml"/>
  <Override ContentType="application/vnd.openxmlformats-officedocument.presentationml.slide+xml" PartName="/ppt/slides/slide61.xml"/>
  <Override ContentType="application/vnd.openxmlformats-officedocument.presentationml.slide+xml" PartName="/ppt/slides/slide62.xml"/>
  <Override ContentType="application/vnd.openxmlformats-officedocument.presentationml.slide+xml" PartName="/ppt/slides/slide63.xml"/>
  <Override ContentType="application/vnd.openxmlformats-officedocument.presentationml.slide+xml" PartName="/ppt/slides/slide64.xml"/>
  <Override ContentType="application/vnd.openxmlformats-officedocument.presentationml.slide+xml" PartName="/ppt/slides/slide65.xml"/>
  <Override ContentType="application/vnd.openxmlformats-officedocument.presentationml.slide+xml" PartName="/ppt/slides/slide66.xml"/>
  <Override ContentType="application/vnd.openxmlformats-officedocument.presentationml.slide+xml" PartName="/ppt/slides/slide67.xml"/>
  <Override ContentType="application/vnd.openxmlformats-officedocument.presentationml.slide+xml" PartName="/ppt/slides/slide68.xml"/>
  <Override ContentType="application/vnd.openxmlformats-officedocument.presentationml.slide+xml" PartName="/ppt/slides/slide69.xml"/>
  <Override ContentType="application/vnd.openxmlformats-officedocument.presentationml.slide+xml" PartName="/ppt/slides/slide70.xml"/>
  <Override ContentType="application/vnd.openxmlformats-officedocument.presentationml.slide+xml" PartName="/ppt/slides/slide71.xml"/>
  <Override ContentType="application/vnd.openxmlformats-officedocument.presentationml.slide+xml" PartName="/ppt/slides/slide72.xml"/>
  <Override ContentType="application/vnd.openxmlformats-officedocument.presentationml.slide+xml" PartName="/ppt/slides/slide73.xml"/>
  <Override ContentType="application/vnd.openxmlformats-officedocument.presentationml.slide+xml" PartName="/ppt/slides/slide74.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77.xml"/>
  <Override ContentType="application/vnd.openxmlformats-officedocument.presentationml.slide+xml" PartName="/ppt/slides/slide78.xml"/>
  <Override ContentType="application/vnd.openxmlformats-officedocument.presentationml.slide+xml" PartName="/ppt/slides/slide79.xml"/>
  <Override ContentType="application/vnd.openxmlformats-officedocument.presentationml.slide+xml" PartName="/ppt/slides/slide8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Lst>
  <p:sldSz cx="18288000" cy="10287000"/>
  <p:notesSz cx="6858000" cy="9144000"/>
  <p:embeddedFontLst>
    <p:embeddedFont>
      <p:font typeface="Fredoka" charset="1" panose="02000000000000000000"/>
      <p:regular r:id="rId86"/>
    </p:embeddedFont>
    <p:embeddedFont>
      <p:font typeface="Nunito" charset="1" panose="00000500000000000000"/>
      <p:regular r:id="rId87"/>
    </p:embeddedFont>
    <p:embeddedFont>
      <p:font typeface="Nunito Bold" charset="1" panose="00000800000000000000"/>
      <p:regular r:id="rId8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slides/slide34.xml" Type="http://schemas.openxmlformats.org/officeDocument/2006/relationships/slide"/><Relationship Id="rId4" Target="theme/theme1.xml" Type="http://schemas.openxmlformats.org/officeDocument/2006/relationships/theme"/><Relationship Id="rId40" Target="slides/slide35.xml" Type="http://schemas.openxmlformats.org/officeDocument/2006/relationships/slide"/><Relationship Id="rId41" Target="slides/slide36.xml" Type="http://schemas.openxmlformats.org/officeDocument/2006/relationships/slide"/><Relationship Id="rId42" Target="slides/slide37.xml" Type="http://schemas.openxmlformats.org/officeDocument/2006/relationships/slide"/><Relationship Id="rId43" Target="slides/slide38.xml" Type="http://schemas.openxmlformats.org/officeDocument/2006/relationships/slide"/><Relationship Id="rId44" Target="slides/slide39.xml" Type="http://schemas.openxmlformats.org/officeDocument/2006/relationships/slide"/><Relationship Id="rId45" Target="slides/slide40.xml" Type="http://schemas.openxmlformats.org/officeDocument/2006/relationships/slide"/><Relationship Id="rId46" Target="slides/slide41.xml" Type="http://schemas.openxmlformats.org/officeDocument/2006/relationships/slide"/><Relationship Id="rId47" Target="slides/slide42.xml" Type="http://schemas.openxmlformats.org/officeDocument/2006/relationships/slide"/><Relationship Id="rId48" Target="slides/slide43.xml" Type="http://schemas.openxmlformats.org/officeDocument/2006/relationships/slide"/><Relationship Id="rId49" Target="slides/slide44.xml" Type="http://schemas.openxmlformats.org/officeDocument/2006/relationships/slide"/><Relationship Id="rId5" Target="tableStyles.xml" Type="http://schemas.openxmlformats.org/officeDocument/2006/relationships/tableStyles"/><Relationship Id="rId50" Target="slides/slide45.xml" Type="http://schemas.openxmlformats.org/officeDocument/2006/relationships/slide"/><Relationship Id="rId51" Target="slides/slide46.xml" Type="http://schemas.openxmlformats.org/officeDocument/2006/relationships/slide"/><Relationship Id="rId52" Target="slides/slide47.xml" Type="http://schemas.openxmlformats.org/officeDocument/2006/relationships/slide"/><Relationship Id="rId53" Target="slides/slide48.xml" Type="http://schemas.openxmlformats.org/officeDocument/2006/relationships/slide"/><Relationship Id="rId54" Target="slides/slide49.xml" Type="http://schemas.openxmlformats.org/officeDocument/2006/relationships/slide"/><Relationship Id="rId55" Target="slides/slide50.xml" Type="http://schemas.openxmlformats.org/officeDocument/2006/relationships/slide"/><Relationship Id="rId56" Target="slides/slide51.xml" Type="http://schemas.openxmlformats.org/officeDocument/2006/relationships/slide"/><Relationship Id="rId57" Target="slides/slide52.xml" Type="http://schemas.openxmlformats.org/officeDocument/2006/relationships/slide"/><Relationship Id="rId58" Target="slides/slide53.xml" Type="http://schemas.openxmlformats.org/officeDocument/2006/relationships/slide"/><Relationship Id="rId59" Target="slides/slide54.xml" Type="http://schemas.openxmlformats.org/officeDocument/2006/relationships/slide"/><Relationship Id="rId6" Target="slides/slide1.xml" Type="http://schemas.openxmlformats.org/officeDocument/2006/relationships/slide"/><Relationship Id="rId60" Target="slides/slide55.xml" Type="http://schemas.openxmlformats.org/officeDocument/2006/relationships/slide"/><Relationship Id="rId61" Target="slides/slide56.xml" Type="http://schemas.openxmlformats.org/officeDocument/2006/relationships/slide"/><Relationship Id="rId62" Target="slides/slide57.xml" Type="http://schemas.openxmlformats.org/officeDocument/2006/relationships/slide"/><Relationship Id="rId63" Target="slides/slide58.xml" Type="http://schemas.openxmlformats.org/officeDocument/2006/relationships/slide"/><Relationship Id="rId64" Target="slides/slide59.xml" Type="http://schemas.openxmlformats.org/officeDocument/2006/relationships/slide"/><Relationship Id="rId65" Target="slides/slide60.xml" Type="http://schemas.openxmlformats.org/officeDocument/2006/relationships/slide"/><Relationship Id="rId66" Target="slides/slide61.xml" Type="http://schemas.openxmlformats.org/officeDocument/2006/relationships/slide"/><Relationship Id="rId67" Target="slides/slide62.xml" Type="http://schemas.openxmlformats.org/officeDocument/2006/relationships/slide"/><Relationship Id="rId68" Target="slides/slide63.xml" Type="http://schemas.openxmlformats.org/officeDocument/2006/relationships/slide"/><Relationship Id="rId69" Target="slides/slide64.xml" Type="http://schemas.openxmlformats.org/officeDocument/2006/relationships/slide"/><Relationship Id="rId7" Target="slides/slide2.xml" Type="http://schemas.openxmlformats.org/officeDocument/2006/relationships/slide"/><Relationship Id="rId70" Target="slides/slide65.xml" Type="http://schemas.openxmlformats.org/officeDocument/2006/relationships/slide"/><Relationship Id="rId71" Target="slides/slide66.xml" Type="http://schemas.openxmlformats.org/officeDocument/2006/relationships/slide"/><Relationship Id="rId72" Target="slides/slide67.xml" Type="http://schemas.openxmlformats.org/officeDocument/2006/relationships/slide"/><Relationship Id="rId73" Target="slides/slide68.xml" Type="http://schemas.openxmlformats.org/officeDocument/2006/relationships/slide"/><Relationship Id="rId74" Target="slides/slide69.xml" Type="http://schemas.openxmlformats.org/officeDocument/2006/relationships/slide"/><Relationship Id="rId75" Target="slides/slide70.xml" Type="http://schemas.openxmlformats.org/officeDocument/2006/relationships/slide"/><Relationship Id="rId76" Target="slides/slide71.xml" Type="http://schemas.openxmlformats.org/officeDocument/2006/relationships/slide"/><Relationship Id="rId77" Target="slides/slide72.xml" Type="http://schemas.openxmlformats.org/officeDocument/2006/relationships/slide"/><Relationship Id="rId78" Target="slides/slide73.xml" Type="http://schemas.openxmlformats.org/officeDocument/2006/relationships/slide"/><Relationship Id="rId79" Target="slides/slide74.xml" Type="http://schemas.openxmlformats.org/officeDocument/2006/relationships/slide"/><Relationship Id="rId8" Target="slides/slide3.xml" Type="http://schemas.openxmlformats.org/officeDocument/2006/relationships/slide"/><Relationship Id="rId80" Target="slides/slide75.xml" Type="http://schemas.openxmlformats.org/officeDocument/2006/relationships/slide"/><Relationship Id="rId81" Target="slides/slide76.xml" Type="http://schemas.openxmlformats.org/officeDocument/2006/relationships/slide"/><Relationship Id="rId82" Target="slides/slide77.xml" Type="http://schemas.openxmlformats.org/officeDocument/2006/relationships/slide"/><Relationship Id="rId83" Target="slides/slide78.xml" Type="http://schemas.openxmlformats.org/officeDocument/2006/relationships/slide"/><Relationship Id="rId84" Target="slides/slide79.xml" Type="http://schemas.openxmlformats.org/officeDocument/2006/relationships/slide"/><Relationship Id="rId85" Target="slides/slide80.xml" Type="http://schemas.openxmlformats.org/officeDocument/2006/relationships/slide"/><Relationship Id="rId86" Target="fonts/font86.fntdata" Type="http://schemas.openxmlformats.org/officeDocument/2006/relationships/font"/><Relationship Id="rId87" Target="fonts/font87.fntdata" Type="http://schemas.openxmlformats.org/officeDocument/2006/relationships/font"/><Relationship Id="rId88" Target="fonts/font88.fntdata" Type="http://schemas.openxmlformats.org/officeDocument/2006/relationships/font"/><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9.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10.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11.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12.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13.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14.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15.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16.png" Type="http://schemas.openxmlformats.org/officeDocument/2006/relationships/image"/></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s>
</file>

<file path=ppt/slides/_rels/slide3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17.png" Type="http://schemas.openxmlformats.org/officeDocument/2006/relationships/image"/></Relationships>
</file>

<file path=ppt/slides/_rels/slide3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s>
</file>

<file path=ppt/slides/_rels/slide3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s>
</file>

<file path=ppt/slides/_rels/slide4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s>
</file>

<file path=ppt/slides/_rels/slide4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s>
</file>

<file path=ppt/slides/_rels/slide4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s>
</file>

<file path=ppt/slides/_rels/slide4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s>
</file>

<file path=ppt/slides/_rels/slide4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s>
</file>

<file path=ppt/slides/_rels/slide4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s>
</file>

<file path=ppt/slides/_rels/slide4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18.png" Type="http://schemas.openxmlformats.org/officeDocument/2006/relationships/image"/></Relationships>
</file>

<file path=ppt/slides/_rels/slide4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19.png" Type="http://schemas.openxmlformats.org/officeDocument/2006/relationships/image"/></Relationships>
</file>

<file path=ppt/slides/_rels/slide4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20.png" Type="http://schemas.openxmlformats.org/officeDocument/2006/relationships/image"/></Relationships>
</file>

<file path=ppt/slides/_rels/slide4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21.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s>
</file>

<file path=ppt/slides/_rels/slide5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22.png" Type="http://schemas.openxmlformats.org/officeDocument/2006/relationships/image"/></Relationships>
</file>

<file path=ppt/slides/_rels/slide5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s>
</file>

<file path=ppt/slides/_rels/slide5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s>
</file>

<file path=ppt/slides/_rels/slide5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s>
</file>

<file path=ppt/slides/_rels/slide5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s>
</file>

<file path=ppt/slides/_rels/slide5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23.png" Type="http://schemas.openxmlformats.org/officeDocument/2006/relationships/image"/></Relationships>
</file>

<file path=ppt/slides/_rels/slide5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s>
</file>

<file path=ppt/slides/_rels/slide5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s>
</file>

<file path=ppt/slides/_rels/slide5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24.png" Type="http://schemas.openxmlformats.org/officeDocument/2006/relationships/image"/></Relationships>
</file>

<file path=ppt/slides/_rels/slide5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25.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s>
</file>

<file path=ppt/slides/_rels/slide60.xml.rels><?xml version="1.0" encoding="UTF-8" standalone="yes"?><Relationships xmlns="http://schemas.openxmlformats.org/package/2006/relationships"><Relationship Id="rId1" Target="../slideLayouts/slideLayout7.xml" Type="http://schemas.openxmlformats.org/officeDocument/2006/relationships/slideLayout"/><Relationship Id="rId2" Target="https://git-scm.com/book/en/v2/ch00/ch01-getting-started" TargetMode="External" Type="http://schemas.openxmlformats.org/officeDocument/2006/relationships/hyperlink"/><Relationship Id="rId3" Target="../media/image7.png" Type="http://schemas.openxmlformats.org/officeDocument/2006/relationships/image"/><Relationship Id="rId4" Target="../media/image8.svg" Type="http://schemas.openxmlformats.org/officeDocument/2006/relationships/image"/><Relationship Id="rId5" Target="../media/image26.png" Type="http://schemas.openxmlformats.org/officeDocument/2006/relationships/image"/></Relationships>
</file>

<file path=ppt/slides/_rels/slide6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27.png" Type="http://schemas.openxmlformats.org/officeDocument/2006/relationships/image"/></Relationships>
</file>

<file path=ppt/slides/_rels/slide6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28.png" Type="http://schemas.openxmlformats.org/officeDocument/2006/relationships/image"/></Relationships>
</file>

<file path=ppt/slides/_rels/slide6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29.png" Type="http://schemas.openxmlformats.org/officeDocument/2006/relationships/image"/></Relationships>
</file>

<file path=ppt/slides/_rels/slide6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30.png" Type="http://schemas.openxmlformats.org/officeDocument/2006/relationships/image"/></Relationships>
</file>

<file path=ppt/slides/_rels/slide6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31.png" Type="http://schemas.openxmlformats.org/officeDocument/2006/relationships/image"/></Relationships>
</file>

<file path=ppt/slides/_rels/slide6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32.png" Type="http://schemas.openxmlformats.org/officeDocument/2006/relationships/image"/></Relationships>
</file>

<file path=ppt/slides/_rels/slide6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33.png" Type="http://schemas.openxmlformats.org/officeDocument/2006/relationships/image"/></Relationships>
</file>

<file path=ppt/slides/_rels/slide6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34.png" Type="http://schemas.openxmlformats.org/officeDocument/2006/relationships/image"/></Relationships>
</file>

<file path=ppt/slides/_rels/slide6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35.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s>
</file>

<file path=ppt/slides/_rels/slide7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s>
</file>

<file path=ppt/slides/_rels/slide7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s>
</file>

<file path=ppt/slides/_rels/slide7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s>
</file>

<file path=ppt/slides/_rels/slide7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s>
</file>

<file path=ppt/slides/_rels/slide7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s>
</file>

<file path=ppt/slides/_rels/slide7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s>
</file>

<file path=ppt/slides/_rels/slide7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s>
</file>

<file path=ppt/slides/_rels/slide7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s>
</file>

<file path=ppt/slides/_rels/slide7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s>
</file>

<file path=ppt/slides/_rels/slide7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s>
</file>

<file path=ppt/slides/_rels/slide8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455841" y="8740298"/>
            <a:ext cx="20004189" cy="1104251"/>
            <a:chOff x="0" y="0"/>
            <a:chExt cx="5268593" cy="290832"/>
          </a:xfrm>
        </p:grpSpPr>
        <p:sp>
          <p:nvSpPr>
            <p:cNvPr name="Freeform 3" id="3"/>
            <p:cNvSpPr/>
            <p:nvPr/>
          </p:nvSpPr>
          <p:spPr>
            <a:xfrm flipH="false" flipV="false" rot="0">
              <a:off x="0" y="0"/>
              <a:ext cx="5268593" cy="290832"/>
            </a:xfrm>
            <a:custGeom>
              <a:avLst/>
              <a:gdLst/>
              <a:ahLst/>
              <a:cxnLst/>
              <a:rect r="r" b="b" t="t" l="l"/>
              <a:pathLst>
                <a:path h="290832" w="5268593">
                  <a:moveTo>
                    <a:pt x="0" y="0"/>
                  </a:moveTo>
                  <a:lnTo>
                    <a:pt x="5268593" y="0"/>
                  </a:lnTo>
                  <a:lnTo>
                    <a:pt x="5268593" y="290832"/>
                  </a:lnTo>
                  <a:lnTo>
                    <a:pt x="0" y="290832"/>
                  </a:lnTo>
                  <a:close/>
                </a:path>
              </a:pathLst>
            </a:custGeom>
            <a:solidFill>
              <a:srgbClr val="DDDEDE"/>
            </a:solidFill>
          </p:spPr>
        </p:sp>
        <p:sp>
          <p:nvSpPr>
            <p:cNvPr name="TextBox 4" id="4"/>
            <p:cNvSpPr txBox="true"/>
            <p:nvPr/>
          </p:nvSpPr>
          <p:spPr>
            <a:xfrm>
              <a:off x="0" y="-38100"/>
              <a:ext cx="5268593" cy="328932"/>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13086477" y="5916272"/>
            <a:ext cx="3532892" cy="1625130"/>
          </a:xfrm>
          <a:custGeom>
            <a:avLst/>
            <a:gdLst/>
            <a:ahLst/>
            <a:cxnLst/>
            <a:rect r="r" b="b" t="t" l="l"/>
            <a:pathLst>
              <a:path h="1625130" w="3532892">
                <a:moveTo>
                  <a:pt x="0" y="0"/>
                </a:moveTo>
                <a:lnTo>
                  <a:pt x="3532892" y="0"/>
                </a:lnTo>
                <a:lnTo>
                  <a:pt x="3532892" y="1625131"/>
                </a:lnTo>
                <a:lnTo>
                  <a:pt x="0" y="162513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503436" y="1076344"/>
            <a:ext cx="4017541" cy="4114800"/>
          </a:xfrm>
          <a:custGeom>
            <a:avLst/>
            <a:gdLst/>
            <a:ahLst/>
            <a:cxnLst/>
            <a:rect r="r" b="b" t="t" l="l"/>
            <a:pathLst>
              <a:path h="4114800" w="4017541">
                <a:moveTo>
                  <a:pt x="0" y="0"/>
                </a:moveTo>
                <a:lnTo>
                  <a:pt x="4017541" y="0"/>
                </a:lnTo>
                <a:lnTo>
                  <a:pt x="4017541"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14295407" y="715288"/>
            <a:ext cx="2963893" cy="361056"/>
          </a:xfrm>
          <a:custGeom>
            <a:avLst/>
            <a:gdLst/>
            <a:ahLst/>
            <a:cxnLst/>
            <a:rect r="r" b="b" t="t" l="l"/>
            <a:pathLst>
              <a:path h="361056" w="2963893">
                <a:moveTo>
                  <a:pt x="0" y="0"/>
                </a:moveTo>
                <a:lnTo>
                  <a:pt x="2963893" y="0"/>
                </a:lnTo>
                <a:lnTo>
                  <a:pt x="2963893" y="361056"/>
                </a:lnTo>
                <a:lnTo>
                  <a:pt x="0" y="36105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8" id="8"/>
          <p:cNvSpPr txBox="true"/>
          <p:nvPr/>
        </p:nvSpPr>
        <p:spPr>
          <a:xfrm rot="0">
            <a:off x="1668631" y="686266"/>
            <a:ext cx="14950738" cy="5487838"/>
          </a:xfrm>
          <a:prstGeom prst="rect">
            <a:avLst/>
          </a:prstGeom>
        </p:spPr>
        <p:txBody>
          <a:bodyPr anchor="t" rtlCol="false" tIns="0" lIns="0" bIns="0" rIns="0">
            <a:spAutoFit/>
          </a:bodyPr>
          <a:lstStyle/>
          <a:p>
            <a:pPr algn="ctr">
              <a:lnSpc>
                <a:spcPts val="14620"/>
              </a:lnSpc>
            </a:pPr>
            <a:r>
              <a:rPr lang="en-US" sz="10443">
                <a:solidFill>
                  <a:srgbClr val="000000"/>
                </a:solidFill>
                <a:latin typeface="Fredoka"/>
                <a:ea typeface="Fredoka"/>
                <a:cs typeface="Fredoka"/>
                <a:sym typeface="Fredoka"/>
              </a:rPr>
              <a:t>LIBRARY MANAGEMENT SYSTEM</a:t>
            </a:r>
          </a:p>
        </p:txBody>
      </p:sp>
      <p:sp>
        <p:nvSpPr>
          <p:cNvPr name="TextBox 9" id="9"/>
          <p:cNvSpPr txBox="true"/>
          <p:nvPr/>
        </p:nvSpPr>
        <p:spPr>
          <a:xfrm rot="0">
            <a:off x="6355054" y="9012275"/>
            <a:ext cx="5577893" cy="514350"/>
          </a:xfrm>
          <a:prstGeom prst="rect">
            <a:avLst/>
          </a:prstGeom>
        </p:spPr>
        <p:txBody>
          <a:bodyPr anchor="t" rtlCol="false" tIns="0" lIns="0" bIns="0" rIns="0">
            <a:spAutoFit/>
          </a:bodyPr>
          <a:lstStyle/>
          <a:p>
            <a:pPr algn="ctr">
              <a:lnSpc>
                <a:spcPts val="4200"/>
              </a:lnSpc>
            </a:pPr>
            <a:r>
              <a:rPr lang="en-US" sz="3000">
                <a:solidFill>
                  <a:srgbClr val="000000"/>
                </a:solidFill>
                <a:latin typeface="Nunito"/>
                <a:ea typeface="Nunito"/>
                <a:cs typeface="Nunito"/>
                <a:sym typeface="Nunito"/>
              </a:rPr>
              <a:t>2025</a:t>
            </a:r>
          </a:p>
        </p:txBody>
      </p:sp>
      <p:sp>
        <p:nvSpPr>
          <p:cNvPr name="Freeform 10" id="10"/>
          <p:cNvSpPr/>
          <p:nvPr/>
        </p:nvSpPr>
        <p:spPr>
          <a:xfrm flipH="false" flipV="false" rot="0">
            <a:off x="1028700" y="7952847"/>
            <a:ext cx="2963893" cy="361056"/>
          </a:xfrm>
          <a:custGeom>
            <a:avLst/>
            <a:gdLst/>
            <a:ahLst/>
            <a:cxnLst/>
            <a:rect r="r" b="b" t="t" l="l"/>
            <a:pathLst>
              <a:path h="361056" w="2963893">
                <a:moveTo>
                  <a:pt x="0" y="0"/>
                </a:moveTo>
                <a:lnTo>
                  <a:pt x="2963893" y="0"/>
                </a:lnTo>
                <a:lnTo>
                  <a:pt x="2963893" y="361056"/>
                </a:lnTo>
                <a:lnTo>
                  <a:pt x="0" y="36105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1919996"/>
            <a:ext cx="16230600" cy="7338304"/>
            <a:chOff x="0" y="0"/>
            <a:chExt cx="4274726" cy="1932722"/>
          </a:xfrm>
        </p:grpSpPr>
        <p:sp>
          <p:nvSpPr>
            <p:cNvPr name="Freeform 3" id="3"/>
            <p:cNvSpPr/>
            <p:nvPr/>
          </p:nvSpPr>
          <p:spPr>
            <a:xfrm flipH="false" flipV="false" rot="0">
              <a:off x="0" y="0"/>
              <a:ext cx="4274726" cy="1932722"/>
            </a:xfrm>
            <a:custGeom>
              <a:avLst/>
              <a:gdLst/>
              <a:ahLst/>
              <a:cxnLst/>
              <a:rect r="r" b="b" t="t" l="l"/>
              <a:pathLst>
                <a:path h="1932722" w="4274726">
                  <a:moveTo>
                    <a:pt x="24327" y="0"/>
                  </a:moveTo>
                  <a:lnTo>
                    <a:pt x="4250399" y="0"/>
                  </a:lnTo>
                  <a:cubicBezTo>
                    <a:pt x="4263834" y="0"/>
                    <a:pt x="4274726" y="10891"/>
                    <a:pt x="4274726" y="24327"/>
                  </a:cubicBezTo>
                  <a:lnTo>
                    <a:pt x="4274726" y="1908395"/>
                  </a:lnTo>
                  <a:cubicBezTo>
                    <a:pt x="4274726" y="1914847"/>
                    <a:pt x="4272163" y="1921035"/>
                    <a:pt x="4267601" y="1925597"/>
                  </a:cubicBezTo>
                  <a:cubicBezTo>
                    <a:pt x="4263039" y="1930159"/>
                    <a:pt x="4256851" y="1932722"/>
                    <a:pt x="4250399" y="1932722"/>
                  </a:cubicBezTo>
                  <a:lnTo>
                    <a:pt x="24327" y="1932722"/>
                  </a:lnTo>
                  <a:cubicBezTo>
                    <a:pt x="10891" y="1932722"/>
                    <a:pt x="0" y="1921831"/>
                    <a:pt x="0" y="1908395"/>
                  </a:cubicBezTo>
                  <a:lnTo>
                    <a:pt x="0" y="24327"/>
                  </a:lnTo>
                  <a:cubicBezTo>
                    <a:pt x="0" y="10891"/>
                    <a:pt x="10891" y="0"/>
                    <a:pt x="24327" y="0"/>
                  </a:cubicBezTo>
                  <a:close/>
                </a:path>
              </a:pathLst>
            </a:custGeom>
            <a:solidFill>
              <a:srgbClr val="F1F2F2"/>
            </a:solidFill>
          </p:spPr>
        </p:sp>
        <p:sp>
          <p:nvSpPr>
            <p:cNvPr name="TextBox 4" id="4"/>
            <p:cNvSpPr txBox="true"/>
            <p:nvPr/>
          </p:nvSpPr>
          <p:spPr>
            <a:xfrm>
              <a:off x="0" y="-38100"/>
              <a:ext cx="4274726" cy="1970822"/>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455841" y="9258300"/>
            <a:ext cx="20004189" cy="1104251"/>
            <a:chOff x="0" y="0"/>
            <a:chExt cx="5268593" cy="290832"/>
          </a:xfrm>
        </p:grpSpPr>
        <p:sp>
          <p:nvSpPr>
            <p:cNvPr name="Freeform 6" id="6"/>
            <p:cNvSpPr/>
            <p:nvPr/>
          </p:nvSpPr>
          <p:spPr>
            <a:xfrm flipH="false" flipV="false" rot="0">
              <a:off x="0" y="0"/>
              <a:ext cx="5268593" cy="290832"/>
            </a:xfrm>
            <a:custGeom>
              <a:avLst/>
              <a:gdLst/>
              <a:ahLst/>
              <a:cxnLst/>
              <a:rect r="r" b="b" t="t" l="l"/>
              <a:pathLst>
                <a:path h="290832" w="5268593">
                  <a:moveTo>
                    <a:pt x="0" y="0"/>
                  </a:moveTo>
                  <a:lnTo>
                    <a:pt x="5268593" y="0"/>
                  </a:lnTo>
                  <a:lnTo>
                    <a:pt x="5268593" y="290832"/>
                  </a:lnTo>
                  <a:lnTo>
                    <a:pt x="0" y="290832"/>
                  </a:lnTo>
                  <a:close/>
                </a:path>
              </a:pathLst>
            </a:custGeom>
            <a:solidFill>
              <a:srgbClr val="DDDEDE"/>
            </a:solidFill>
          </p:spPr>
        </p:sp>
        <p:sp>
          <p:nvSpPr>
            <p:cNvPr name="TextBox 7" id="7"/>
            <p:cNvSpPr txBox="true"/>
            <p:nvPr/>
          </p:nvSpPr>
          <p:spPr>
            <a:xfrm>
              <a:off x="0" y="-38100"/>
              <a:ext cx="5268593" cy="328932"/>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2614676" y="532535"/>
            <a:ext cx="13431555" cy="1996075"/>
            <a:chOff x="0" y="0"/>
            <a:chExt cx="3537529" cy="525715"/>
          </a:xfrm>
        </p:grpSpPr>
        <p:sp>
          <p:nvSpPr>
            <p:cNvPr name="Freeform 9" id="9"/>
            <p:cNvSpPr/>
            <p:nvPr/>
          </p:nvSpPr>
          <p:spPr>
            <a:xfrm flipH="false" flipV="false" rot="0">
              <a:off x="0" y="0"/>
              <a:ext cx="3537529" cy="525715"/>
            </a:xfrm>
            <a:custGeom>
              <a:avLst/>
              <a:gdLst/>
              <a:ahLst/>
              <a:cxnLst/>
              <a:rect r="r" b="b" t="t" l="l"/>
              <a:pathLst>
                <a:path h="525715" w="3537529">
                  <a:moveTo>
                    <a:pt x="29396" y="0"/>
                  </a:moveTo>
                  <a:lnTo>
                    <a:pt x="3508132" y="0"/>
                  </a:lnTo>
                  <a:cubicBezTo>
                    <a:pt x="3524367" y="0"/>
                    <a:pt x="3537529" y="13161"/>
                    <a:pt x="3537529" y="29396"/>
                  </a:cubicBezTo>
                  <a:lnTo>
                    <a:pt x="3537529" y="496319"/>
                  </a:lnTo>
                  <a:cubicBezTo>
                    <a:pt x="3537529" y="512554"/>
                    <a:pt x="3524367" y="525715"/>
                    <a:pt x="3508132" y="525715"/>
                  </a:cubicBezTo>
                  <a:lnTo>
                    <a:pt x="29396" y="525715"/>
                  </a:lnTo>
                  <a:cubicBezTo>
                    <a:pt x="13161" y="525715"/>
                    <a:pt x="0" y="512554"/>
                    <a:pt x="0" y="496319"/>
                  </a:cubicBezTo>
                  <a:lnTo>
                    <a:pt x="0" y="29396"/>
                  </a:lnTo>
                  <a:cubicBezTo>
                    <a:pt x="0" y="13161"/>
                    <a:pt x="13161" y="0"/>
                    <a:pt x="29396" y="0"/>
                  </a:cubicBezTo>
                  <a:close/>
                </a:path>
              </a:pathLst>
            </a:custGeom>
            <a:solidFill>
              <a:srgbClr val="DDDEDE"/>
            </a:solidFill>
          </p:spPr>
        </p:sp>
        <p:sp>
          <p:nvSpPr>
            <p:cNvPr name="TextBox 10" id="10"/>
            <p:cNvSpPr txBox="true"/>
            <p:nvPr/>
          </p:nvSpPr>
          <p:spPr>
            <a:xfrm>
              <a:off x="0" y="-38100"/>
              <a:ext cx="3537529" cy="563815"/>
            </a:xfrm>
            <a:prstGeom prst="rect">
              <a:avLst/>
            </a:prstGeom>
          </p:spPr>
          <p:txBody>
            <a:bodyPr anchor="ctr" rtlCol="false" tIns="50800" lIns="50800" bIns="50800" rIns="50800"/>
            <a:lstStyle/>
            <a:p>
              <a:pPr algn="ctr">
                <a:lnSpc>
                  <a:spcPts val="2659"/>
                </a:lnSpc>
              </a:pPr>
            </a:p>
          </p:txBody>
        </p:sp>
      </p:grpSp>
      <p:sp>
        <p:nvSpPr>
          <p:cNvPr name="Freeform 11" id="11"/>
          <p:cNvSpPr/>
          <p:nvPr/>
        </p:nvSpPr>
        <p:spPr>
          <a:xfrm flipH="false" flipV="false" rot="4302480">
            <a:off x="16435990" y="335858"/>
            <a:ext cx="2722598" cy="2788509"/>
          </a:xfrm>
          <a:custGeom>
            <a:avLst/>
            <a:gdLst/>
            <a:ahLst/>
            <a:cxnLst/>
            <a:rect r="r" b="b" t="t" l="l"/>
            <a:pathLst>
              <a:path h="2788509" w="2722598">
                <a:moveTo>
                  <a:pt x="0" y="0"/>
                </a:moveTo>
                <a:lnTo>
                  <a:pt x="2722599" y="0"/>
                </a:lnTo>
                <a:lnTo>
                  <a:pt x="2722599" y="2788508"/>
                </a:lnTo>
                <a:lnTo>
                  <a:pt x="0" y="278850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2" id="12"/>
          <p:cNvSpPr/>
          <p:nvPr/>
        </p:nvSpPr>
        <p:spPr>
          <a:xfrm flipH="false" flipV="false" rot="0">
            <a:off x="2614676" y="3904184"/>
            <a:ext cx="11301259" cy="4788908"/>
          </a:xfrm>
          <a:custGeom>
            <a:avLst/>
            <a:gdLst/>
            <a:ahLst/>
            <a:cxnLst/>
            <a:rect r="r" b="b" t="t" l="l"/>
            <a:pathLst>
              <a:path h="4788908" w="11301259">
                <a:moveTo>
                  <a:pt x="0" y="0"/>
                </a:moveTo>
                <a:lnTo>
                  <a:pt x="11301259" y="0"/>
                </a:lnTo>
                <a:lnTo>
                  <a:pt x="11301259" y="4788908"/>
                </a:lnTo>
                <a:lnTo>
                  <a:pt x="0" y="4788908"/>
                </a:lnTo>
                <a:lnTo>
                  <a:pt x="0" y="0"/>
                </a:lnTo>
                <a:close/>
              </a:path>
            </a:pathLst>
          </a:custGeom>
          <a:blipFill>
            <a:blip r:embed="rId4"/>
            <a:stretch>
              <a:fillRect l="0" t="0" r="0" b="0"/>
            </a:stretch>
          </a:blipFill>
        </p:spPr>
      </p:sp>
      <p:sp>
        <p:nvSpPr>
          <p:cNvPr name="TextBox 13" id="13"/>
          <p:cNvSpPr txBox="true"/>
          <p:nvPr/>
        </p:nvSpPr>
        <p:spPr>
          <a:xfrm rot="0">
            <a:off x="1336950" y="2665934"/>
            <a:ext cx="15017531" cy="1047750"/>
          </a:xfrm>
          <a:prstGeom prst="rect">
            <a:avLst/>
          </a:prstGeom>
        </p:spPr>
        <p:txBody>
          <a:bodyPr anchor="t" rtlCol="false" tIns="0" lIns="0" bIns="0" rIns="0">
            <a:spAutoFit/>
          </a:bodyPr>
          <a:lstStyle/>
          <a:p>
            <a:pPr algn="l">
              <a:lnSpc>
                <a:spcPts val="4200"/>
              </a:lnSpc>
            </a:pPr>
            <a:r>
              <a:rPr lang="en-US" sz="3000">
                <a:solidFill>
                  <a:srgbClr val="000000"/>
                </a:solidFill>
                <a:latin typeface="Nunito"/>
                <a:ea typeface="Nunito"/>
                <a:cs typeface="Nunito"/>
                <a:sym typeface="Nunito"/>
              </a:rPr>
              <a:t>Compared to traditional manual methods, this system offers numerous advantages, as highlighted by Entab Library Management Benefits:</a:t>
            </a:r>
          </a:p>
        </p:txBody>
      </p:sp>
      <p:sp>
        <p:nvSpPr>
          <p:cNvPr name="TextBox 14" id="14"/>
          <p:cNvSpPr txBox="true"/>
          <p:nvPr/>
        </p:nvSpPr>
        <p:spPr>
          <a:xfrm rot="0">
            <a:off x="1739147" y="423938"/>
            <a:ext cx="15182613" cy="2299146"/>
          </a:xfrm>
          <a:prstGeom prst="rect">
            <a:avLst/>
          </a:prstGeom>
        </p:spPr>
        <p:txBody>
          <a:bodyPr anchor="t" rtlCol="false" tIns="0" lIns="0" bIns="0" rIns="0">
            <a:spAutoFit/>
          </a:bodyPr>
          <a:lstStyle/>
          <a:p>
            <a:pPr algn="ctr">
              <a:lnSpc>
                <a:spcPts val="9250"/>
              </a:lnSpc>
            </a:pPr>
            <a:r>
              <a:rPr lang="en-US" sz="6607">
                <a:solidFill>
                  <a:srgbClr val="000000"/>
                </a:solidFill>
                <a:latin typeface="Fredoka"/>
                <a:ea typeface="Fredoka"/>
                <a:cs typeface="Fredoka"/>
                <a:sym typeface="Fredoka"/>
              </a:rPr>
              <a:t>ADVANTAGES OVER MANUAL SYSTEMS</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1919996"/>
            <a:ext cx="16230600" cy="7338304"/>
            <a:chOff x="0" y="0"/>
            <a:chExt cx="4274726" cy="1932722"/>
          </a:xfrm>
        </p:grpSpPr>
        <p:sp>
          <p:nvSpPr>
            <p:cNvPr name="Freeform 3" id="3"/>
            <p:cNvSpPr/>
            <p:nvPr/>
          </p:nvSpPr>
          <p:spPr>
            <a:xfrm flipH="false" flipV="false" rot="0">
              <a:off x="0" y="0"/>
              <a:ext cx="4274726" cy="1932722"/>
            </a:xfrm>
            <a:custGeom>
              <a:avLst/>
              <a:gdLst/>
              <a:ahLst/>
              <a:cxnLst/>
              <a:rect r="r" b="b" t="t" l="l"/>
              <a:pathLst>
                <a:path h="1932722" w="4274726">
                  <a:moveTo>
                    <a:pt x="24327" y="0"/>
                  </a:moveTo>
                  <a:lnTo>
                    <a:pt x="4250399" y="0"/>
                  </a:lnTo>
                  <a:cubicBezTo>
                    <a:pt x="4263834" y="0"/>
                    <a:pt x="4274726" y="10891"/>
                    <a:pt x="4274726" y="24327"/>
                  </a:cubicBezTo>
                  <a:lnTo>
                    <a:pt x="4274726" y="1908395"/>
                  </a:lnTo>
                  <a:cubicBezTo>
                    <a:pt x="4274726" y="1914847"/>
                    <a:pt x="4272163" y="1921035"/>
                    <a:pt x="4267601" y="1925597"/>
                  </a:cubicBezTo>
                  <a:cubicBezTo>
                    <a:pt x="4263039" y="1930159"/>
                    <a:pt x="4256851" y="1932722"/>
                    <a:pt x="4250399" y="1932722"/>
                  </a:cubicBezTo>
                  <a:lnTo>
                    <a:pt x="24327" y="1932722"/>
                  </a:lnTo>
                  <a:cubicBezTo>
                    <a:pt x="10891" y="1932722"/>
                    <a:pt x="0" y="1921831"/>
                    <a:pt x="0" y="1908395"/>
                  </a:cubicBezTo>
                  <a:lnTo>
                    <a:pt x="0" y="24327"/>
                  </a:lnTo>
                  <a:cubicBezTo>
                    <a:pt x="0" y="10891"/>
                    <a:pt x="10891" y="0"/>
                    <a:pt x="24327" y="0"/>
                  </a:cubicBezTo>
                  <a:close/>
                </a:path>
              </a:pathLst>
            </a:custGeom>
            <a:solidFill>
              <a:srgbClr val="F1F2F2"/>
            </a:solidFill>
          </p:spPr>
        </p:sp>
        <p:sp>
          <p:nvSpPr>
            <p:cNvPr name="TextBox 4" id="4"/>
            <p:cNvSpPr txBox="true"/>
            <p:nvPr/>
          </p:nvSpPr>
          <p:spPr>
            <a:xfrm>
              <a:off x="0" y="-38100"/>
              <a:ext cx="4274726" cy="1970822"/>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455841" y="9258300"/>
            <a:ext cx="20004189" cy="1104251"/>
            <a:chOff x="0" y="0"/>
            <a:chExt cx="5268593" cy="290832"/>
          </a:xfrm>
        </p:grpSpPr>
        <p:sp>
          <p:nvSpPr>
            <p:cNvPr name="Freeform 6" id="6"/>
            <p:cNvSpPr/>
            <p:nvPr/>
          </p:nvSpPr>
          <p:spPr>
            <a:xfrm flipH="false" flipV="false" rot="0">
              <a:off x="0" y="0"/>
              <a:ext cx="5268593" cy="290832"/>
            </a:xfrm>
            <a:custGeom>
              <a:avLst/>
              <a:gdLst/>
              <a:ahLst/>
              <a:cxnLst/>
              <a:rect r="r" b="b" t="t" l="l"/>
              <a:pathLst>
                <a:path h="290832" w="5268593">
                  <a:moveTo>
                    <a:pt x="0" y="0"/>
                  </a:moveTo>
                  <a:lnTo>
                    <a:pt x="5268593" y="0"/>
                  </a:lnTo>
                  <a:lnTo>
                    <a:pt x="5268593" y="290832"/>
                  </a:lnTo>
                  <a:lnTo>
                    <a:pt x="0" y="290832"/>
                  </a:lnTo>
                  <a:close/>
                </a:path>
              </a:pathLst>
            </a:custGeom>
            <a:solidFill>
              <a:srgbClr val="DDDEDE"/>
            </a:solidFill>
          </p:spPr>
        </p:sp>
        <p:sp>
          <p:nvSpPr>
            <p:cNvPr name="TextBox 7" id="7"/>
            <p:cNvSpPr txBox="true"/>
            <p:nvPr/>
          </p:nvSpPr>
          <p:spPr>
            <a:xfrm>
              <a:off x="0" y="-38100"/>
              <a:ext cx="5268593" cy="328932"/>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2614676" y="532535"/>
            <a:ext cx="13431555" cy="1996075"/>
            <a:chOff x="0" y="0"/>
            <a:chExt cx="3537529" cy="525715"/>
          </a:xfrm>
        </p:grpSpPr>
        <p:sp>
          <p:nvSpPr>
            <p:cNvPr name="Freeform 9" id="9"/>
            <p:cNvSpPr/>
            <p:nvPr/>
          </p:nvSpPr>
          <p:spPr>
            <a:xfrm flipH="false" flipV="false" rot="0">
              <a:off x="0" y="0"/>
              <a:ext cx="3537529" cy="525715"/>
            </a:xfrm>
            <a:custGeom>
              <a:avLst/>
              <a:gdLst/>
              <a:ahLst/>
              <a:cxnLst/>
              <a:rect r="r" b="b" t="t" l="l"/>
              <a:pathLst>
                <a:path h="525715" w="3537529">
                  <a:moveTo>
                    <a:pt x="29396" y="0"/>
                  </a:moveTo>
                  <a:lnTo>
                    <a:pt x="3508132" y="0"/>
                  </a:lnTo>
                  <a:cubicBezTo>
                    <a:pt x="3524367" y="0"/>
                    <a:pt x="3537529" y="13161"/>
                    <a:pt x="3537529" y="29396"/>
                  </a:cubicBezTo>
                  <a:lnTo>
                    <a:pt x="3537529" y="496319"/>
                  </a:lnTo>
                  <a:cubicBezTo>
                    <a:pt x="3537529" y="512554"/>
                    <a:pt x="3524367" y="525715"/>
                    <a:pt x="3508132" y="525715"/>
                  </a:cubicBezTo>
                  <a:lnTo>
                    <a:pt x="29396" y="525715"/>
                  </a:lnTo>
                  <a:cubicBezTo>
                    <a:pt x="13161" y="525715"/>
                    <a:pt x="0" y="512554"/>
                    <a:pt x="0" y="496319"/>
                  </a:cubicBezTo>
                  <a:lnTo>
                    <a:pt x="0" y="29396"/>
                  </a:lnTo>
                  <a:cubicBezTo>
                    <a:pt x="0" y="13161"/>
                    <a:pt x="13161" y="0"/>
                    <a:pt x="29396" y="0"/>
                  </a:cubicBezTo>
                  <a:close/>
                </a:path>
              </a:pathLst>
            </a:custGeom>
            <a:solidFill>
              <a:srgbClr val="DDDEDE"/>
            </a:solidFill>
          </p:spPr>
        </p:sp>
        <p:sp>
          <p:nvSpPr>
            <p:cNvPr name="TextBox 10" id="10"/>
            <p:cNvSpPr txBox="true"/>
            <p:nvPr/>
          </p:nvSpPr>
          <p:spPr>
            <a:xfrm>
              <a:off x="0" y="-38100"/>
              <a:ext cx="3537529" cy="563815"/>
            </a:xfrm>
            <a:prstGeom prst="rect">
              <a:avLst/>
            </a:prstGeom>
          </p:spPr>
          <p:txBody>
            <a:bodyPr anchor="ctr" rtlCol="false" tIns="50800" lIns="50800" bIns="50800" rIns="50800"/>
            <a:lstStyle/>
            <a:p>
              <a:pPr algn="ctr">
                <a:lnSpc>
                  <a:spcPts val="2659"/>
                </a:lnSpc>
              </a:pPr>
            </a:p>
          </p:txBody>
        </p:sp>
      </p:grpSp>
      <p:sp>
        <p:nvSpPr>
          <p:cNvPr name="Freeform 11" id="11"/>
          <p:cNvSpPr/>
          <p:nvPr/>
        </p:nvSpPr>
        <p:spPr>
          <a:xfrm flipH="false" flipV="false" rot="4302480">
            <a:off x="16435990" y="335858"/>
            <a:ext cx="2722598" cy="2788509"/>
          </a:xfrm>
          <a:custGeom>
            <a:avLst/>
            <a:gdLst/>
            <a:ahLst/>
            <a:cxnLst/>
            <a:rect r="r" b="b" t="t" l="l"/>
            <a:pathLst>
              <a:path h="2788509" w="2722598">
                <a:moveTo>
                  <a:pt x="0" y="0"/>
                </a:moveTo>
                <a:lnTo>
                  <a:pt x="2722599" y="0"/>
                </a:lnTo>
                <a:lnTo>
                  <a:pt x="2722599" y="2788508"/>
                </a:lnTo>
                <a:lnTo>
                  <a:pt x="0" y="278850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2" id="12"/>
          <p:cNvSpPr txBox="true"/>
          <p:nvPr/>
        </p:nvSpPr>
        <p:spPr>
          <a:xfrm rot="0">
            <a:off x="1739147" y="423938"/>
            <a:ext cx="15182613" cy="2299146"/>
          </a:xfrm>
          <a:prstGeom prst="rect">
            <a:avLst/>
          </a:prstGeom>
        </p:spPr>
        <p:txBody>
          <a:bodyPr anchor="t" rtlCol="false" tIns="0" lIns="0" bIns="0" rIns="0">
            <a:spAutoFit/>
          </a:bodyPr>
          <a:lstStyle/>
          <a:p>
            <a:pPr algn="ctr">
              <a:lnSpc>
                <a:spcPts val="9250"/>
              </a:lnSpc>
            </a:pPr>
            <a:r>
              <a:rPr lang="en-US" sz="6607">
                <a:solidFill>
                  <a:srgbClr val="000000"/>
                </a:solidFill>
                <a:latin typeface="Fredoka"/>
                <a:ea typeface="Fredoka"/>
                <a:cs typeface="Fredoka"/>
                <a:sym typeface="Fredoka"/>
              </a:rPr>
              <a:t>ADVANTAGES OVER MANUAL SYSTEMS</a:t>
            </a:r>
          </a:p>
        </p:txBody>
      </p:sp>
      <p:sp>
        <p:nvSpPr>
          <p:cNvPr name="Freeform 13" id="13"/>
          <p:cNvSpPr/>
          <p:nvPr/>
        </p:nvSpPr>
        <p:spPr>
          <a:xfrm flipH="false" flipV="false" rot="0">
            <a:off x="4514220" y="2723084"/>
            <a:ext cx="8958476" cy="5789415"/>
          </a:xfrm>
          <a:custGeom>
            <a:avLst/>
            <a:gdLst/>
            <a:ahLst/>
            <a:cxnLst/>
            <a:rect r="r" b="b" t="t" l="l"/>
            <a:pathLst>
              <a:path h="5789415" w="8958476">
                <a:moveTo>
                  <a:pt x="0" y="0"/>
                </a:moveTo>
                <a:lnTo>
                  <a:pt x="8958475" y="0"/>
                </a:lnTo>
                <a:lnTo>
                  <a:pt x="8958475" y="5789414"/>
                </a:lnTo>
                <a:lnTo>
                  <a:pt x="0" y="5789414"/>
                </a:lnTo>
                <a:lnTo>
                  <a:pt x="0" y="0"/>
                </a:lnTo>
                <a:close/>
              </a:path>
            </a:pathLst>
          </a:custGeom>
          <a:blipFill>
            <a:blip r:embed="rId4"/>
            <a:stretch>
              <a:fillRect l="0" t="0" r="0" b="0"/>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1919996"/>
            <a:ext cx="16230600" cy="7338304"/>
            <a:chOff x="0" y="0"/>
            <a:chExt cx="4274726" cy="1932722"/>
          </a:xfrm>
        </p:grpSpPr>
        <p:sp>
          <p:nvSpPr>
            <p:cNvPr name="Freeform 3" id="3"/>
            <p:cNvSpPr/>
            <p:nvPr/>
          </p:nvSpPr>
          <p:spPr>
            <a:xfrm flipH="false" flipV="false" rot="0">
              <a:off x="0" y="0"/>
              <a:ext cx="4274726" cy="1932722"/>
            </a:xfrm>
            <a:custGeom>
              <a:avLst/>
              <a:gdLst/>
              <a:ahLst/>
              <a:cxnLst/>
              <a:rect r="r" b="b" t="t" l="l"/>
              <a:pathLst>
                <a:path h="1932722" w="4274726">
                  <a:moveTo>
                    <a:pt x="24327" y="0"/>
                  </a:moveTo>
                  <a:lnTo>
                    <a:pt x="4250399" y="0"/>
                  </a:lnTo>
                  <a:cubicBezTo>
                    <a:pt x="4263834" y="0"/>
                    <a:pt x="4274726" y="10891"/>
                    <a:pt x="4274726" y="24327"/>
                  </a:cubicBezTo>
                  <a:lnTo>
                    <a:pt x="4274726" y="1908395"/>
                  </a:lnTo>
                  <a:cubicBezTo>
                    <a:pt x="4274726" y="1914847"/>
                    <a:pt x="4272163" y="1921035"/>
                    <a:pt x="4267601" y="1925597"/>
                  </a:cubicBezTo>
                  <a:cubicBezTo>
                    <a:pt x="4263039" y="1930159"/>
                    <a:pt x="4256851" y="1932722"/>
                    <a:pt x="4250399" y="1932722"/>
                  </a:cubicBezTo>
                  <a:lnTo>
                    <a:pt x="24327" y="1932722"/>
                  </a:lnTo>
                  <a:cubicBezTo>
                    <a:pt x="10891" y="1932722"/>
                    <a:pt x="0" y="1921831"/>
                    <a:pt x="0" y="1908395"/>
                  </a:cubicBezTo>
                  <a:lnTo>
                    <a:pt x="0" y="24327"/>
                  </a:lnTo>
                  <a:cubicBezTo>
                    <a:pt x="0" y="10891"/>
                    <a:pt x="10891" y="0"/>
                    <a:pt x="24327" y="0"/>
                  </a:cubicBezTo>
                  <a:close/>
                </a:path>
              </a:pathLst>
            </a:custGeom>
            <a:solidFill>
              <a:srgbClr val="F1F2F2"/>
            </a:solidFill>
          </p:spPr>
        </p:sp>
        <p:sp>
          <p:nvSpPr>
            <p:cNvPr name="TextBox 4" id="4"/>
            <p:cNvSpPr txBox="true"/>
            <p:nvPr/>
          </p:nvSpPr>
          <p:spPr>
            <a:xfrm>
              <a:off x="0" y="-38100"/>
              <a:ext cx="4274726" cy="1970822"/>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455841" y="9258300"/>
            <a:ext cx="20004189" cy="1104251"/>
            <a:chOff x="0" y="0"/>
            <a:chExt cx="5268593" cy="290832"/>
          </a:xfrm>
        </p:grpSpPr>
        <p:sp>
          <p:nvSpPr>
            <p:cNvPr name="Freeform 6" id="6"/>
            <p:cNvSpPr/>
            <p:nvPr/>
          </p:nvSpPr>
          <p:spPr>
            <a:xfrm flipH="false" flipV="false" rot="0">
              <a:off x="0" y="0"/>
              <a:ext cx="5268593" cy="290832"/>
            </a:xfrm>
            <a:custGeom>
              <a:avLst/>
              <a:gdLst/>
              <a:ahLst/>
              <a:cxnLst/>
              <a:rect r="r" b="b" t="t" l="l"/>
              <a:pathLst>
                <a:path h="290832" w="5268593">
                  <a:moveTo>
                    <a:pt x="0" y="0"/>
                  </a:moveTo>
                  <a:lnTo>
                    <a:pt x="5268593" y="0"/>
                  </a:lnTo>
                  <a:lnTo>
                    <a:pt x="5268593" y="290832"/>
                  </a:lnTo>
                  <a:lnTo>
                    <a:pt x="0" y="290832"/>
                  </a:lnTo>
                  <a:close/>
                </a:path>
              </a:pathLst>
            </a:custGeom>
            <a:solidFill>
              <a:srgbClr val="DDDEDE"/>
            </a:solidFill>
          </p:spPr>
        </p:sp>
        <p:sp>
          <p:nvSpPr>
            <p:cNvPr name="TextBox 7" id="7"/>
            <p:cNvSpPr txBox="true"/>
            <p:nvPr/>
          </p:nvSpPr>
          <p:spPr>
            <a:xfrm>
              <a:off x="0" y="-38100"/>
              <a:ext cx="5268593" cy="328932"/>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2614676" y="532535"/>
            <a:ext cx="13431555" cy="1996075"/>
            <a:chOff x="0" y="0"/>
            <a:chExt cx="3537529" cy="525715"/>
          </a:xfrm>
        </p:grpSpPr>
        <p:sp>
          <p:nvSpPr>
            <p:cNvPr name="Freeform 9" id="9"/>
            <p:cNvSpPr/>
            <p:nvPr/>
          </p:nvSpPr>
          <p:spPr>
            <a:xfrm flipH="false" flipV="false" rot="0">
              <a:off x="0" y="0"/>
              <a:ext cx="3537529" cy="525715"/>
            </a:xfrm>
            <a:custGeom>
              <a:avLst/>
              <a:gdLst/>
              <a:ahLst/>
              <a:cxnLst/>
              <a:rect r="r" b="b" t="t" l="l"/>
              <a:pathLst>
                <a:path h="525715" w="3537529">
                  <a:moveTo>
                    <a:pt x="29396" y="0"/>
                  </a:moveTo>
                  <a:lnTo>
                    <a:pt x="3508132" y="0"/>
                  </a:lnTo>
                  <a:cubicBezTo>
                    <a:pt x="3524367" y="0"/>
                    <a:pt x="3537529" y="13161"/>
                    <a:pt x="3537529" y="29396"/>
                  </a:cubicBezTo>
                  <a:lnTo>
                    <a:pt x="3537529" y="496319"/>
                  </a:lnTo>
                  <a:cubicBezTo>
                    <a:pt x="3537529" y="512554"/>
                    <a:pt x="3524367" y="525715"/>
                    <a:pt x="3508132" y="525715"/>
                  </a:cubicBezTo>
                  <a:lnTo>
                    <a:pt x="29396" y="525715"/>
                  </a:lnTo>
                  <a:cubicBezTo>
                    <a:pt x="13161" y="525715"/>
                    <a:pt x="0" y="512554"/>
                    <a:pt x="0" y="496319"/>
                  </a:cubicBezTo>
                  <a:lnTo>
                    <a:pt x="0" y="29396"/>
                  </a:lnTo>
                  <a:cubicBezTo>
                    <a:pt x="0" y="13161"/>
                    <a:pt x="13161" y="0"/>
                    <a:pt x="29396" y="0"/>
                  </a:cubicBezTo>
                  <a:close/>
                </a:path>
              </a:pathLst>
            </a:custGeom>
            <a:solidFill>
              <a:srgbClr val="DDDEDE"/>
            </a:solidFill>
          </p:spPr>
        </p:sp>
        <p:sp>
          <p:nvSpPr>
            <p:cNvPr name="TextBox 10" id="10"/>
            <p:cNvSpPr txBox="true"/>
            <p:nvPr/>
          </p:nvSpPr>
          <p:spPr>
            <a:xfrm>
              <a:off x="0" y="-38100"/>
              <a:ext cx="3537529" cy="563815"/>
            </a:xfrm>
            <a:prstGeom prst="rect">
              <a:avLst/>
            </a:prstGeom>
          </p:spPr>
          <p:txBody>
            <a:bodyPr anchor="ctr" rtlCol="false" tIns="50800" lIns="50800" bIns="50800" rIns="50800"/>
            <a:lstStyle/>
            <a:p>
              <a:pPr algn="ctr">
                <a:lnSpc>
                  <a:spcPts val="2659"/>
                </a:lnSpc>
              </a:pPr>
            </a:p>
          </p:txBody>
        </p:sp>
      </p:grpSp>
      <p:sp>
        <p:nvSpPr>
          <p:cNvPr name="Freeform 11" id="11"/>
          <p:cNvSpPr/>
          <p:nvPr/>
        </p:nvSpPr>
        <p:spPr>
          <a:xfrm flipH="false" flipV="false" rot="4302480">
            <a:off x="16435990" y="335858"/>
            <a:ext cx="2722598" cy="2788509"/>
          </a:xfrm>
          <a:custGeom>
            <a:avLst/>
            <a:gdLst/>
            <a:ahLst/>
            <a:cxnLst/>
            <a:rect r="r" b="b" t="t" l="l"/>
            <a:pathLst>
              <a:path h="2788509" w="2722598">
                <a:moveTo>
                  <a:pt x="0" y="0"/>
                </a:moveTo>
                <a:lnTo>
                  <a:pt x="2722599" y="0"/>
                </a:lnTo>
                <a:lnTo>
                  <a:pt x="2722599" y="2788508"/>
                </a:lnTo>
                <a:lnTo>
                  <a:pt x="0" y="278850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2" id="12"/>
          <p:cNvSpPr/>
          <p:nvPr/>
        </p:nvSpPr>
        <p:spPr>
          <a:xfrm flipH="false" flipV="false" rot="0">
            <a:off x="3932460" y="2759498"/>
            <a:ext cx="9820909" cy="5659299"/>
          </a:xfrm>
          <a:custGeom>
            <a:avLst/>
            <a:gdLst/>
            <a:ahLst/>
            <a:cxnLst/>
            <a:rect r="r" b="b" t="t" l="l"/>
            <a:pathLst>
              <a:path h="5659299" w="9820909">
                <a:moveTo>
                  <a:pt x="0" y="0"/>
                </a:moveTo>
                <a:lnTo>
                  <a:pt x="9820909" y="0"/>
                </a:lnTo>
                <a:lnTo>
                  <a:pt x="9820909" y="5659299"/>
                </a:lnTo>
                <a:lnTo>
                  <a:pt x="0" y="5659299"/>
                </a:lnTo>
                <a:lnTo>
                  <a:pt x="0" y="0"/>
                </a:lnTo>
                <a:close/>
              </a:path>
            </a:pathLst>
          </a:custGeom>
          <a:blipFill>
            <a:blip r:embed="rId4"/>
            <a:stretch>
              <a:fillRect l="0" t="0" r="0" b="0"/>
            </a:stretch>
          </a:blipFill>
        </p:spPr>
      </p:sp>
      <p:sp>
        <p:nvSpPr>
          <p:cNvPr name="TextBox 13" id="13"/>
          <p:cNvSpPr txBox="true"/>
          <p:nvPr/>
        </p:nvSpPr>
        <p:spPr>
          <a:xfrm rot="0">
            <a:off x="1739147" y="423938"/>
            <a:ext cx="15182613" cy="2299146"/>
          </a:xfrm>
          <a:prstGeom prst="rect">
            <a:avLst/>
          </a:prstGeom>
        </p:spPr>
        <p:txBody>
          <a:bodyPr anchor="t" rtlCol="false" tIns="0" lIns="0" bIns="0" rIns="0">
            <a:spAutoFit/>
          </a:bodyPr>
          <a:lstStyle/>
          <a:p>
            <a:pPr algn="ctr">
              <a:lnSpc>
                <a:spcPts val="9250"/>
              </a:lnSpc>
            </a:pPr>
            <a:r>
              <a:rPr lang="en-US" sz="6607">
                <a:solidFill>
                  <a:srgbClr val="000000"/>
                </a:solidFill>
                <a:latin typeface="Fredoka"/>
                <a:ea typeface="Fredoka"/>
                <a:cs typeface="Fredoka"/>
                <a:sym typeface="Fredoka"/>
              </a:rPr>
              <a:t>ADVANTAGES OVER MANUAL SYSTEMS</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1919996"/>
            <a:ext cx="16230600" cy="7338304"/>
            <a:chOff x="0" y="0"/>
            <a:chExt cx="4274726" cy="1932722"/>
          </a:xfrm>
        </p:grpSpPr>
        <p:sp>
          <p:nvSpPr>
            <p:cNvPr name="Freeform 3" id="3"/>
            <p:cNvSpPr/>
            <p:nvPr/>
          </p:nvSpPr>
          <p:spPr>
            <a:xfrm flipH="false" flipV="false" rot="0">
              <a:off x="0" y="0"/>
              <a:ext cx="4274726" cy="1932722"/>
            </a:xfrm>
            <a:custGeom>
              <a:avLst/>
              <a:gdLst/>
              <a:ahLst/>
              <a:cxnLst/>
              <a:rect r="r" b="b" t="t" l="l"/>
              <a:pathLst>
                <a:path h="1932722" w="4274726">
                  <a:moveTo>
                    <a:pt x="24327" y="0"/>
                  </a:moveTo>
                  <a:lnTo>
                    <a:pt x="4250399" y="0"/>
                  </a:lnTo>
                  <a:cubicBezTo>
                    <a:pt x="4263834" y="0"/>
                    <a:pt x="4274726" y="10891"/>
                    <a:pt x="4274726" y="24327"/>
                  </a:cubicBezTo>
                  <a:lnTo>
                    <a:pt x="4274726" y="1908395"/>
                  </a:lnTo>
                  <a:cubicBezTo>
                    <a:pt x="4274726" y="1914847"/>
                    <a:pt x="4272163" y="1921035"/>
                    <a:pt x="4267601" y="1925597"/>
                  </a:cubicBezTo>
                  <a:cubicBezTo>
                    <a:pt x="4263039" y="1930159"/>
                    <a:pt x="4256851" y="1932722"/>
                    <a:pt x="4250399" y="1932722"/>
                  </a:cubicBezTo>
                  <a:lnTo>
                    <a:pt x="24327" y="1932722"/>
                  </a:lnTo>
                  <a:cubicBezTo>
                    <a:pt x="10891" y="1932722"/>
                    <a:pt x="0" y="1921831"/>
                    <a:pt x="0" y="1908395"/>
                  </a:cubicBezTo>
                  <a:lnTo>
                    <a:pt x="0" y="24327"/>
                  </a:lnTo>
                  <a:cubicBezTo>
                    <a:pt x="0" y="10891"/>
                    <a:pt x="10891" y="0"/>
                    <a:pt x="24327" y="0"/>
                  </a:cubicBezTo>
                  <a:close/>
                </a:path>
              </a:pathLst>
            </a:custGeom>
            <a:solidFill>
              <a:srgbClr val="F1F2F2"/>
            </a:solidFill>
          </p:spPr>
        </p:sp>
        <p:sp>
          <p:nvSpPr>
            <p:cNvPr name="TextBox 4" id="4"/>
            <p:cNvSpPr txBox="true"/>
            <p:nvPr/>
          </p:nvSpPr>
          <p:spPr>
            <a:xfrm>
              <a:off x="0" y="-38100"/>
              <a:ext cx="4274726" cy="1970822"/>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455841" y="9258300"/>
            <a:ext cx="20004189" cy="1104251"/>
            <a:chOff x="0" y="0"/>
            <a:chExt cx="5268593" cy="290832"/>
          </a:xfrm>
        </p:grpSpPr>
        <p:sp>
          <p:nvSpPr>
            <p:cNvPr name="Freeform 6" id="6"/>
            <p:cNvSpPr/>
            <p:nvPr/>
          </p:nvSpPr>
          <p:spPr>
            <a:xfrm flipH="false" flipV="false" rot="0">
              <a:off x="0" y="0"/>
              <a:ext cx="5268593" cy="290832"/>
            </a:xfrm>
            <a:custGeom>
              <a:avLst/>
              <a:gdLst/>
              <a:ahLst/>
              <a:cxnLst/>
              <a:rect r="r" b="b" t="t" l="l"/>
              <a:pathLst>
                <a:path h="290832" w="5268593">
                  <a:moveTo>
                    <a:pt x="0" y="0"/>
                  </a:moveTo>
                  <a:lnTo>
                    <a:pt x="5268593" y="0"/>
                  </a:lnTo>
                  <a:lnTo>
                    <a:pt x="5268593" y="290832"/>
                  </a:lnTo>
                  <a:lnTo>
                    <a:pt x="0" y="290832"/>
                  </a:lnTo>
                  <a:close/>
                </a:path>
              </a:pathLst>
            </a:custGeom>
            <a:solidFill>
              <a:srgbClr val="DDDEDE"/>
            </a:solidFill>
          </p:spPr>
        </p:sp>
        <p:sp>
          <p:nvSpPr>
            <p:cNvPr name="TextBox 7" id="7"/>
            <p:cNvSpPr txBox="true"/>
            <p:nvPr/>
          </p:nvSpPr>
          <p:spPr>
            <a:xfrm>
              <a:off x="0" y="-38100"/>
              <a:ext cx="5268593" cy="328932"/>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2614676" y="532535"/>
            <a:ext cx="13431555" cy="1996075"/>
            <a:chOff x="0" y="0"/>
            <a:chExt cx="3537529" cy="525715"/>
          </a:xfrm>
        </p:grpSpPr>
        <p:sp>
          <p:nvSpPr>
            <p:cNvPr name="Freeform 9" id="9"/>
            <p:cNvSpPr/>
            <p:nvPr/>
          </p:nvSpPr>
          <p:spPr>
            <a:xfrm flipH="false" flipV="false" rot="0">
              <a:off x="0" y="0"/>
              <a:ext cx="3537529" cy="525715"/>
            </a:xfrm>
            <a:custGeom>
              <a:avLst/>
              <a:gdLst/>
              <a:ahLst/>
              <a:cxnLst/>
              <a:rect r="r" b="b" t="t" l="l"/>
              <a:pathLst>
                <a:path h="525715" w="3537529">
                  <a:moveTo>
                    <a:pt x="29396" y="0"/>
                  </a:moveTo>
                  <a:lnTo>
                    <a:pt x="3508132" y="0"/>
                  </a:lnTo>
                  <a:cubicBezTo>
                    <a:pt x="3524367" y="0"/>
                    <a:pt x="3537529" y="13161"/>
                    <a:pt x="3537529" y="29396"/>
                  </a:cubicBezTo>
                  <a:lnTo>
                    <a:pt x="3537529" y="496319"/>
                  </a:lnTo>
                  <a:cubicBezTo>
                    <a:pt x="3537529" y="512554"/>
                    <a:pt x="3524367" y="525715"/>
                    <a:pt x="3508132" y="525715"/>
                  </a:cubicBezTo>
                  <a:lnTo>
                    <a:pt x="29396" y="525715"/>
                  </a:lnTo>
                  <a:cubicBezTo>
                    <a:pt x="13161" y="525715"/>
                    <a:pt x="0" y="512554"/>
                    <a:pt x="0" y="496319"/>
                  </a:cubicBezTo>
                  <a:lnTo>
                    <a:pt x="0" y="29396"/>
                  </a:lnTo>
                  <a:cubicBezTo>
                    <a:pt x="0" y="13161"/>
                    <a:pt x="13161" y="0"/>
                    <a:pt x="29396" y="0"/>
                  </a:cubicBezTo>
                  <a:close/>
                </a:path>
              </a:pathLst>
            </a:custGeom>
            <a:solidFill>
              <a:srgbClr val="DDDEDE"/>
            </a:solidFill>
          </p:spPr>
        </p:sp>
        <p:sp>
          <p:nvSpPr>
            <p:cNvPr name="TextBox 10" id="10"/>
            <p:cNvSpPr txBox="true"/>
            <p:nvPr/>
          </p:nvSpPr>
          <p:spPr>
            <a:xfrm>
              <a:off x="0" y="-38100"/>
              <a:ext cx="3537529" cy="563815"/>
            </a:xfrm>
            <a:prstGeom prst="rect">
              <a:avLst/>
            </a:prstGeom>
          </p:spPr>
          <p:txBody>
            <a:bodyPr anchor="ctr" rtlCol="false" tIns="50800" lIns="50800" bIns="50800" rIns="50800"/>
            <a:lstStyle/>
            <a:p>
              <a:pPr algn="ctr">
                <a:lnSpc>
                  <a:spcPts val="2659"/>
                </a:lnSpc>
              </a:pPr>
            </a:p>
          </p:txBody>
        </p:sp>
      </p:grpSp>
      <p:sp>
        <p:nvSpPr>
          <p:cNvPr name="Freeform 11" id="11"/>
          <p:cNvSpPr/>
          <p:nvPr/>
        </p:nvSpPr>
        <p:spPr>
          <a:xfrm flipH="false" flipV="false" rot="4302480">
            <a:off x="16435990" y="335858"/>
            <a:ext cx="2722598" cy="2788509"/>
          </a:xfrm>
          <a:custGeom>
            <a:avLst/>
            <a:gdLst/>
            <a:ahLst/>
            <a:cxnLst/>
            <a:rect r="r" b="b" t="t" l="l"/>
            <a:pathLst>
              <a:path h="2788509" w="2722598">
                <a:moveTo>
                  <a:pt x="0" y="0"/>
                </a:moveTo>
                <a:lnTo>
                  <a:pt x="2722599" y="0"/>
                </a:lnTo>
                <a:lnTo>
                  <a:pt x="2722599" y="2788508"/>
                </a:lnTo>
                <a:lnTo>
                  <a:pt x="0" y="278850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2" id="12"/>
          <p:cNvSpPr/>
          <p:nvPr/>
        </p:nvSpPr>
        <p:spPr>
          <a:xfrm flipH="false" flipV="false" rot="0">
            <a:off x="3493371" y="3625842"/>
            <a:ext cx="11301259" cy="2684049"/>
          </a:xfrm>
          <a:custGeom>
            <a:avLst/>
            <a:gdLst/>
            <a:ahLst/>
            <a:cxnLst/>
            <a:rect r="r" b="b" t="t" l="l"/>
            <a:pathLst>
              <a:path h="2684049" w="11301259">
                <a:moveTo>
                  <a:pt x="0" y="0"/>
                </a:moveTo>
                <a:lnTo>
                  <a:pt x="11301258" y="0"/>
                </a:lnTo>
                <a:lnTo>
                  <a:pt x="11301258" y="2684049"/>
                </a:lnTo>
                <a:lnTo>
                  <a:pt x="0" y="2684049"/>
                </a:lnTo>
                <a:lnTo>
                  <a:pt x="0" y="0"/>
                </a:lnTo>
                <a:close/>
              </a:path>
            </a:pathLst>
          </a:custGeom>
          <a:blipFill>
            <a:blip r:embed="rId4"/>
            <a:stretch>
              <a:fillRect l="0" t="0" r="0" b="0"/>
            </a:stretch>
          </a:blipFill>
        </p:spPr>
      </p:sp>
      <p:sp>
        <p:nvSpPr>
          <p:cNvPr name="TextBox 13" id="13"/>
          <p:cNvSpPr txBox="true"/>
          <p:nvPr/>
        </p:nvSpPr>
        <p:spPr>
          <a:xfrm rot="0">
            <a:off x="1739147" y="423938"/>
            <a:ext cx="15182613" cy="2299146"/>
          </a:xfrm>
          <a:prstGeom prst="rect">
            <a:avLst/>
          </a:prstGeom>
        </p:spPr>
        <p:txBody>
          <a:bodyPr anchor="t" rtlCol="false" tIns="0" lIns="0" bIns="0" rIns="0">
            <a:spAutoFit/>
          </a:bodyPr>
          <a:lstStyle/>
          <a:p>
            <a:pPr algn="ctr">
              <a:lnSpc>
                <a:spcPts val="9250"/>
              </a:lnSpc>
            </a:pPr>
            <a:r>
              <a:rPr lang="en-US" sz="6607">
                <a:solidFill>
                  <a:srgbClr val="000000"/>
                </a:solidFill>
                <a:latin typeface="Fredoka"/>
                <a:ea typeface="Fredoka"/>
                <a:cs typeface="Fredoka"/>
                <a:sym typeface="Fredoka"/>
              </a:rPr>
              <a:t>ADVANTAGES OVER MANUAL SYSTEMS</a:t>
            </a:r>
          </a:p>
        </p:txBody>
      </p:sp>
      <p:sp>
        <p:nvSpPr>
          <p:cNvPr name="TextBox 14" id="14"/>
          <p:cNvSpPr txBox="true"/>
          <p:nvPr/>
        </p:nvSpPr>
        <p:spPr>
          <a:xfrm rot="0">
            <a:off x="1635235" y="6930560"/>
            <a:ext cx="15017531" cy="1047750"/>
          </a:xfrm>
          <a:prstGeom prst="rect">
            <a:avLst/>
          </a:prstGeom>
        </p:spPr>
        <p:txBody>
          <a:bodyPr anchor="t" rtlCol="false" tIns="0" lIns="0" bIns="0" rIns="0">
            <a:spAutoFit/>
          </a:bodyPr>
          <a:lstStyle/>
          <a:p>
            <a:pPr algn="l">
              <a:lnSpc>
                <a:spcPts val="4200"/>
              </a:lnSpc>
            </a:pPr>
            <a:r>
              <a:rPr lang="en-US" sz="3000">
                <a:solidFill>
                  <a:srgbClr val="000000"/>
                </a:solidFill>
                <a:latin typeface="Nunito"/>
                <a:ea typeface="Nunito"/>
                <a:cs typeface="Nunito"/>
                <a:sym typeface="Nunito"/>
              </a:rPr>
              <a:t>These benefits not only improve librarian efficiency but also support students and faculty in academic research.</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1919996"/>
            <a:ext cx="16230600" cy="6310756"/>
            <a:chOff x="0" y="0"/>
            <a:chExt cx="4274726" cy="1662092"/>
          </a:xfrm>
        </p:grpSpPr>
        <p:sp>
          <p:nvSpPr>
            <p:cNvPr name="Freeform 3" id="3"/>
            <p:cNvSpPr/>
            <p:nvPr/>
          </p:nvSpPr>
          <p:spPr>
            <a:xfrm flipH="false" flipV="false" rot="0">
              <a:off x="0" y="0"/>
              <a:ext cx="4274726" cy="1662092"/>
            </a:xfrm>
            <a:custGeom>
              <a:avLst/>
              <a:gdLst/>
              <a:ahLst/>
              <a:cxnLst/>
              <a:rect r="r" b="b" t="t" l="l"/>
              <a:pathLst>
                <a:path h="1662092" w="4274726">
                  <a:moveTo>
                    <a:pt x="24327" y="0"/>
                  </a:moveTo>
                  <a:lnTo>
                    <a:pt x="4250399" y="0"/>
                  </a:lnTo>
                  <a:cubicBezTo>
                    <a:pt x="4263834" y="0"/>
                    <a:pt x="4274726" y="10891"/>
                    <a:pt x="4274726" y="24327"/>
                  </a:cubicBezTo>
                  <a:lnTo>
                    <a:pt x="4274726" y="1637765"/>
                  </a:lnTo>
                  <a:cubicBezTo>
                    <a:pt x="4274726" y="1644217"/>
                    <a:pt x="4272163" y="1650405"/>
                    <a:pt x="4267601" y="1654967"/>
                  </a:cubicBezTo>
                  <a:cubicBezTo>
                    <a:pt x="4263039" y="1659529"/>
                    <a:pt x="4256851" y="1662092"/>
                    <a:pt x="4250399" y="1662092"/>
                  </a:cubicBezTo>
                  <a:lnTo>
                    <a:pt x="24327" y="1662092"/>
                  </a:lnTo>
                  <a:cubicBezTo>
                    <a:pt x="10891" y="1662092"/>
                    <a:pt x="0" y="1651201"/>
                    <a:pt x="0" y="1637765"/>
                  </a:cubicBezTo>
                  <a:lnTo>
                    <a:pt x="0" y="24327"/>
                  </a:lnTo>
                  <a:cubicBezTo>
                    <a:pt x="0" y="10891"/>
                    <a:pt x="10891" y="0"/>
                    <a:pt x="24327" y="0"/>
                  </a:cubicBezTo>
                  <a:close/>
                </a:path>
              </a:pathLst>
            </a:custGeom>
            <a:solidFill>
              <a:srgbClr val="F1F2F2"/>
            </a:solidFill>
          </p:spPr>
        </p:sp>
        <p:sp>
          <p:nvSpPr>
            <p:cNvPr name="TextBox 4" id="4"/>
            <p:cNvSpPr txBox="true"/>
            <p:nvPr/>
          </p:nvSpPr>
          <p:spPr>
            <a:xfrm>
              <a:off x="0" y="-38100"/>
              <a:ext cx="4274726" cy="1700192"/>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455841" y="8740298"/>
            <a:ext cx="20004189" cy="1104251"/>
            <a:chOff x="0" y="0"/>
            <a:chExt cx="5268593" cy="290832"/>
          </a:xfrm>
        </p:grpSpPr>
        <p:sp>
          <p:nvSpPr>
            <p:cNvPr name="Freeform 6" id="6"/>
            <p:cNvSpPr/>
            <p:nvPr/>
          </p:nvSpPr>
          <p:spPr>
            <a:xfrm flipH="false" flipV="false" rot="0">
              <a:off x="0" y="0"/>
              <a:ext cx="5268593" cy="290832"/>
            </a:xfrm>
            <a:custGeom>
              <a:avLst/>
              <a:gdLst/>
              <a:ahLst/>
              <a:cxnLst/>
              <a:rect r="r" b="b" t="t" l="l"/>
              <a:pathLst>
                <a:path h="290832" w="5268593">
                  <a:moveTo>
                    <a:pt x="0" y="0"/>
                  </a:moveTo>
                  <a:lnTo>
                    <a:pt x="5268593" y="0"/>
                  </a:lnTo>
                  <a:lnTo>
                    <a:pt x="5268593" y="290832"/>
                  </a:lnTo>
                  <a:lnTo>
                    <a:pt x="0" y="290832"/>
                  </a:lnTo>
                  <a:close/>
                </a:path>
              </a:pathLst>
            </a:custGeom>
            <a:solidFill>
              <a:srgbClr val="DDDEDE"/>
            </a:solidFill>
          </p:spPr>
        </p:sp>
        <p:sp>
          <p:nvSpPr>
            <p:cNvPr name="TextBox 7" id="7"/>
            <p:cNvSpPr txBox="true"/>
            <p:nvPr/>
          </p:nvSpPr>
          <p:spPr>
            <a:xfrm>
              <a:off x="0" y="-38100"/>
              <a:ext cx="5268593" cy="328932"/>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2614676" y="532535"/>
            <a:ext cx="13431555" cy="1996075"/>
            <a:chOff x="0" y="0"/>
            <a:chExt cx="3537529" cy="525715"/>
          </a:xfrm>
        </p:grpSpPr>
        <p:sp>
          <p:nvSpPr>
            <p:cNvPr name="Freeform 9" id="9"/>
            <p:cNvSpPr/>
            <p:nvPr/>
          </p:nvSpPr>
          <p:spPr>
            <a:xfrm flipH="false" flipV="false" rot="0">
              <a:off x="0" y="0"/>
              <a:ext cx="3537529" cy="525715"/>
            </a:xfrm>
            <a:custGeom>
              <a:avLst/>
              <a:gdLst/>
              <a:ahLst/>
              <a:cxnLst/>
              <a:rect r="r" b="b" t="t" l="l"/>
              <a:pathLst>
                <a:path h="525715" w="3537529">
                  <a:moveTo>
                    <a:pt x="29396" y="0"/>
                  </a:moveTo>
                  <a:lnTo>
                    <a:pt x="3508132" y="0"/>
                  </a:lnTo>
                  <a:cubicBezTo>
                    <a:pt x="3524367" y="0"/>
                    <a:pt x="3537529" y="13161"/>
                    <a:pt x="3537529" y="29396"/>
                  </a:cubicBezTo>
                  <a:lnTo>
                    <a:pt x="3537529" y="496319"/>
                  </a:lnTo>
                  <a:cubicBezTo>
                    <a:pt x="3537529" y="512554"/>
                    <a:pt x="3524367" y="525715"/>
                    <a:pt x="3508132" y="525715"/>
                  </a:cubicBezTo>
                  <a:lnTo>
                    <a:pt x="29396" y="525715"/>
                  </a:lnTo>
                  <a:cubicBezTo>
                    <a:pt x="13161" y="525715"/>
                    <a:pt x="0" y="512554"/>
                    <a:pt x="0" y="496319"/>
                  </a:cubicBezTo>
                  <a:lnTo>
                    <a:pt x="0" y="29396"/>
                  </a:lnTo>
                  <a:cubicBezTo>
                    <a:pt x="0" y="13161"/>
                    <a:pt x="13161" y="0"/>
                    <a:pt x="29396" y="0"/>
                  </a:cubicBezTo>
                  <a:close/>
                </a:path>
              </a:pathLst>
            </a:custGeom>
            <a:solidFill>
              <a:srgbClr val="DDDEDE"/>
            </a:solidFill>
          </p:spPr>
        </p:sp>
        <p:sp>
          <p:nvSpPr>
            <p:cNvPr name="TextBox 10" id="10"/>
            <p:cNvSpPr txBox="true"/>
            <p:nvPr/>
          </p:nvSpPr>
          <p:spPr>
            <a:xfrm>
              <a:off x="0" y="-38100"/>
              <a:ext cx="3537529" cy="563815"/>
            </a:xfrm>
            <a:prstGeom prst="rect">
              <a:avLst/>
            </a:prstGeom>
          </p:spPr>
          <p:txBody>
            <a:bodyPr anchor="ctr" rtlCol="false" tIns="50800" lIns="50800" bIns="50800" rIns="50800"/>
            <a:lstStyle/>
            <a:p>
              <a:pPr algn="ctr">
                <a:lnSpc>
                  <a:spcPts val="2659"/>
                </a:lnSpc>
              </a:pPr>
            </a:p>
          </p:txBody>
        </p:sp>
      </p:grpSp>
      <p:sp>
        <p:nvSpPr>
          <p:cNvPr name="TextBox 11" id="11"/>
          <p:cNvSpPr txBox="true"/>
          <p:nvPr/>
        </p:nvSpPr>
        <p:spPr>
          <a:xfrm rot="0">
            <a:off x="1696236" y="2561083"/>
            <a:ext cx="15268435" cy="5848350"/>
          </a:xfrm>
          <a:prstGeom prst="rect">
            <a:avLst/>
          </a:prstGeom>
        </p:spPr>
        <p:txBody>
          <a:bodyPr anchor="t" rtlCol="false" tIns="0" lIns="0" bIns="0" rIns="0">
            <a:spAutoFit/>
          </a:bodyPr>
          <a:lstStyle/>
          <a:p>
            <a:pPr algn="l">
              <a:lnSpc>
                <a:spcPts val="4200"/>
              </a:lnSpc>
            </a:pPr>
            <a:r>
              <a:rPr lang="en-US" sz="3000">
                <a:solidFill>
                  <a:srgbClr val="000000"/>
                </a:solidFill>
                <a:latin typeface="Nunito"/>
                <a:ea typeface="Nunito"/>
                <a:cs typeface="Nunito"/>
                <a:sym typeface="Nunito"/>
              </a:rPr>
              <a:t>Despite its advantages, MS Access has scalability limitations, particularly when handling large amounts of data, which may cause performance issues. Other challenges include:</a:t>
            </a:r>
          </a:p>
          <a:p>
            <a:pPr algn="l">
              <a:lnSpc>
                <a:spcPts val="4200"/>
              </a:lnSpc>
            </a:pPr>
            <a:r>
              <a:rPr lang="en-US" sz="3000">
                <a:solidFill>
                  <a:srgbClr val="000000"/>
                </a:solidFill>
                <a:latin typeface="Nunito"/>
                <a:ea typeface="Nunito"/>
                <a:cs typeface="Nunito"/>
                <a:sym typeface="Nunito"/>
              </a:rPr>
              <a:t>Difficulty in integrating with larger systems or those requiring high security.</a:t>
            </a:r>
          </a:p>
          <a:p>
            <a:pPr algn="l">
              <a:lnSpc>
                <a:spcPts val="4200"/>
              </a:lnSpc>
            </a:pPr>
            <a:r>
              <a:rPr lang="en-US" sz="3000">
                <a:solidFill>
                  <a:srgbClr val="000000"/>
                </a:solidFill>
                <a:latin typeface="Nunito"/>
                <a:ea typeface="Nunito"/>
                <a:cs typeface="Nunito"/>
                <a:sym typeface="Nunito"/>
              </a:rPr>
              <a:t>Lack of built-in mobile support, requiring additional development for a mobile application.</a:t>
            </a:r>
          </a:p>
          <a:p>
            <a:pPr algn="l">
              <a:lnSpc>
                <a:spcPts val="4200"/>
              </a:lnSpc>
            </a:pPr>
            <a:r>
              <a:rPr lang="en-US" sz="3000">
                <a:solidFill>
                  <a:srgbClr val="000000"/>
                </a:solidFill>
                <a:latin typeface="Nunito"/>
                <a:ea typeface="Nunito"/>
                <a:cs typeface="Nunito"/>
                <a:sym typeface="Nunito"/>
              </a:rPr>
              <a:t>In the future, the system can be upgraded by:</a:t>
            </a:r>
          </a:p>
          <a:p>
            <a:pPr algn="l">
              <a:lnSpc>
                <a:spcPts val="4200"/>
              </a:lnSpc>
            </a:pPr>
            <a:r>
              <a:rPr lang="en-US" sz="3000">
                <a:solidFill>
                  <a:srgbClr val="000000"/>
                </a:solidFill>
                <a:latin typeface="Nunito"/>
                <a:ea typeface="Nunito"/>
                <a:cs typeface="Nunito"/>
                <a:sym typeface="Nunito"/>
              </a:rPr>
              <a:t>Migrating to a more robust database like MySQL or PostgreSQL for better scalability.</a:t>
            </a:r>
          </a:p>
          <a:p>
            <a:pPr algn="l">
              <a:lnSpc>
                <a:spcPts val="4200"/>
              </a:lnSpc>
            </a:pPr>
            <a:r>
              <a:rPr lang="en-US" sz="3000">
                <a:solidFill>
                  <a:srgbClr val="000000"/>
                </a:solidFill>
                <a:latin typeface="Nunito"/>
                <a:ea typeface="Nunito"/>
                <a:cs typeface="Nunito"/>
                <a:sym typeface="Nunito"/>
              </a:rPr>
              <a:t>Integrating a mobile application to allow users to access the system anytime, anywhere, with email or SMS notifications for return dates.</a:t>
            </a:r>
          </a:p>
          <a:p>
            <a:pPr algn="l">
              <a:lnSpc>
                <a:spcPts val="4200"/>
              </a:lnSpc>
            </a:pPr>
            <a:r>
              <a:rPr lang="en-US" sz="3000">
                <a:solidFill>
                  <a:srgbClr val="000000"/>
                </a:solidFill>
                <a:latin typeface="Nunito"/>
                <a:ea typeface="Nunito"/>
                <a:cs typeface="Nunito"/>
                <a:sym typeface="Nunito"/>
              </a:rPr>
              <a:t>Adding data analytics features, such as book borrowing trends by category, to support library management decisions.</a:t>
            </a:r>
          </a:p>
          <a:p>
            <a:pPr algn="l">
              <a:lnSpc>
                <a:spcPts val="4200"/>
              </a:lnSpc>
            </a:pPr>
          </a:p>
        </p:txBody>
      </p:sp>
      <p:sp>
        <p:nvSpPr>
          <p:cNvPr name="Freeform 12" id="12"/>
          <p:cNvSpPr/>
          <p:nvPr/>
        </p:nvSpPr>
        <p:spPr>
          <a:xfrm flipH="false" flipV="false" rot="4302480">
            <a:off x="16435990" y="335858"/>
            <a:ext cx="2722598" cy="2788509"/>
          </a:xfrm>
          <a:custGeom>
            <a:avLst/>
            <a:gdLst/>
            <a:ahLst/>
            <a:cxnLst/>
            <a:rect r="r" b="b" t="t" l="l"/>
            <a:pathLst>
              <a:path h="2788509" w="2722598">
                <a:moveTo>
                  <a:pt x="0" y="0"/>
                </a:moveTo>
                <a:lnTo>
                  <a:pt x="2722599" y="0"/>
                </a:lnTo>
                <a:lnTo>
                  <a:pt x="2722599" y="2788508"/>
                </a:lnTo>
                <a:lnTo>
                  <a:pt x="0" y="278850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3" id="13"/>
          <p:cNvSpPr txBox="true"/>
          <p:nvPr/>
        </p:nvSpPr>
        <p:spPr>
          <a:xfrm rot="0">
            <a:off x="2614676" y="319088"/>
            <a:ext cx="13114668" cy="2299146"/>
          </a:xfrm>
          <a:prstGeom prst="rect">
            <a:avLst/>
          </a:prstGeom>
        </p:spPr>
        <p:txBody>
          <a:bodyPr anchor="t" rtlCol="false" tIns="0" lIns="0" bIns="0" rIns="0">
            <a:spAutoFit/>
          </a:bodyPr>
          <a:lstStyle/>
          <a:p>
            <a:pPr algn="ctr">
              <a:lnSpc>
                <a:spcPts val="9250"/>
              </a:lnSpc>
            </a:pPr>
            <a:r>
              <a:rPr lang="en-US" sz="6607">
                <a:solidFill>
                  <a:srgbClr val="000000"/>
                </a:solidFill>
                <a:latin typeface="Fredoka"/>
                <a:ea typeface="Fredoka"/>
                <a:cs typeface="Fredoka"/>
                <a:sym typeface="Fredoka"/>
              </a:rPr>
              <a:t>CHALLENGES AND FUTURE DEVELOPMENT</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1919996"/>
            <a:ext cx="16230600" cy="6310756"/>
            <a:chOff x="0" y="0"/>
            <a:chExt cx="4274726" cy="1662092"/>
          </a:xfrm>
        </p:grpSpPr>
        <p:sp>
          <p:nvSpPr>
            <p:cNvPr name="Freeform 3" id="3"/>
            <p:cNvSpPr/>
            <p:nvPr/>
          </p:nvSpPr>
          <p:spPr>
            <a:xfrm flipH="false" flipV="false" rot="0">
              <a:off x="0" y="0"/>
              <a:ext cx="4274726" cy="1662092"/>
            </a:xfrm>
            <a:custGeom>
              <a:avLst/>
              <a:gdLst/>
              <a:ahLst/>
              <a:cxnLst/>
              <a:rect r="r" b="b" t="t" l="l"/>
              <a:pathLst>
                <a:path h="1662092" w="4274726">
                  <a:moveTo>
                    <a:pt x="24327" y="0"/>
                  </a:moveTo>
                  <a:lnTo>
                    <a:pt x="4250399" y="0"/>
                  </a:lnTo>
                  <a:cubicBezTo>
                    <a:pt x="4263834" y="0"/>
                    <a:pt x="4274726" y="10891"/>
                    <a:pt x="4274726" y="24327"/>
                  </a:cubicBezTo>
                  <a:lnTo>
                    <a:pt x="4274726" y="1637765"/>
                  </a:lnTo>
                  <a:cubicBezTo>
                    <a:pt x="4274726" y="1644217"/>
                    <a:pt x="4272163" y="1650405"/>
                    <a:pt x="4267601" y="1654967"/>
                  </a:cubicBezTo>
                  <a:cubicBezTo>
                    <a:pt x="4263039" y="1659529"/>
                    <a:pt x="4256851" y="1662092"/>
                    <a:pt x="4250399" y="1662092"/>
                  </a:cubicBezTo>
                  <a:lnTo>
                    <a:pt x="24327" y="1662092"/>
                  </a:lnTo>
                  <a:cubicBezTo>
                    <a:pt x="10891" y="1662092"/>
                    <a:pt x="0" y="1651201"/>
                    <a:pt x="0" y="1637765"/>
                  </a:cubicBezTo>
                  <a:lnTo>
                    <a:pt x="0" y="24327"/>
                  </a:lnTo>
                  <a:cubicBezTo>
                    <a:pt x="0" y="10891"/>
                    <a:pt x="10891" y="0"/>
                    <a:pt x="24327" y="0"/>
                  </a:cubicBezTo>
                  <a:close/>
                </a:path>
              </a:pathLst>
            </a:custGeom>
            <a:solidFill>
              <a:srgbClr val="F1F2F2"/>
            </a:solidFill>
          </p:spPr>
        </p:sp>
        <p:sp>
          <p:nvSpPr>
            <p:cNvPr name="TextBox 4" id="4"/>
            <p:cNvSpPr txBox="true"/>
            <p:nvPr/>
          </p:nvSpPr>
          <p:spPr>
            <a:xfrm>
              <a:off x="0" y="-38100"/>
              <a:ext cx="4274726" cy="1700192"/>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455841" y="8740298"/>
            <a:ext cx="20004189" cy="1104251"/>
            <a:chOff x="0" y="0"/>
            <a:chExt cx="5268593" cy="290832"/>
          </a:xfrm>
        </p:grpSpPr>
        <p:sp>
          <p:nvSpPr>
            <p:cNvPr name="Freeform 6" id="6"/>
            <p:cNvSpPr/>
            <p:nvPr/>
          </p:nvSpPr>
          <p:spPr>
            <a:xfrm flipH="false" flipV="false" rot="0">
              <a:off x="0" y="0"/>
              <a:ext cx="5268593" cy="290832"/>
            </a:xfrm>
            <a:custGeom>
              <a:avLst/>
              <a:gdLst/>
              <a:ahLst/>
              <a:cxnLst/>
              <a:rect r="r" b="b" t="t" l="l"/>
              <a:pathLst>
                <a:path h="290832" w="5268593">
                  <a:moveTo>
                    <a:pt x="0" y="0"/>
                  </a:moveTo>
                  <a:lnTo>
                    <a:pt x="5268593" y="0"/>
                  </a:lnTo>
                  <a:lnTo>
                    <a:pt x="5268593" y="290832"/>
                  </a:lnTo>
                  <a:lnTo>
                    <a:pt x="0" y="290832"/>
                  </a:lnTo>
                  <a:close/>
                </a:path>
              </a:pathLst>
            </a:custGeom>
            <a:solidFill>
              <a:srgbClr val="DDDEDE"/>
            </a:solidFill>
          </p:spPr>
        </p:sp>
        <p:sp>
          <p:nvSpPr>
            <p:cNvPr name="TextBox 7" id="7"/>
            <p:cNvSpPr txBox="true"/>
            <p:nvPr/>
          </p:nvSpPr>
          <p:spPr>
            <a:xfrm>
              <a:off x="0" y="-38100"/>
              <a:ext cx="5268593" cy="328932"/>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2614676" y="532535"/>
            <a:ext cx="13431555" cy="1996075"/>
            <a:chOff x="0" y="0"/>
            <a:chExt cx="3537529" cy="525715"/>
          </a:xfrm>
        </p:grpSpPr>
        <p:sp>
          <p:nvSpPr>
            <p:cNvPr name="Freeform 9" id="9"/>
            <p:cNvSpPr/>
            <p:nvPr/>
          </p:nvSpPr>
          <p:spPr>
            <a:xfrm flipH="false" flipV="false" rot="0">
              <a:off x="0" y="0"/>
              <a:ext cx="3537529" cy="525715"/>
            </a:xfrm>
            <a:custGeom>
              <a:avLst/>
              <a:gdLst/>
              <a:ahLst/>
              <a:cxnLst/>
              <a:rect r="r" b="b" t="t" l="l"/>
              <a:pathLst>
                <a:path h="525715" w="3537529">
                  <a:moveTo>
                    <a:pt x="29396" y="0"/>
                  </a:moveTo>
                  <a:lnTo>
                    <a:pt x="3508132" y="0"/>
                  </a:lnTo>
                  <a:cubicBezTo>
                    <a:pt x="3524367" y="0"/>
                    <a:pt x="3537529" y="13161"/>
                    <a:pt x="3537529" y="29396"/>
                  </a:cubicBezTo>
                  <a:lnTo>
                    <a:pt x="3537529" y="496319"/>
                  </a:lnTo>
                  <a:cubicBezTo>
                    <a:pt x="3537529" y="512554"/>
                    <a:pt x="3524367" y="525715"/>
                    <a:pt x="3508132" y="525715"/>
                  </a:cubicBezTo>
                  <a:lnTo>
                    <a:pt x="29396" y="525715"/>
                  </a:lnTo>
                  <a:cubicBezTo>
                    <a:pt x="13161" y="525715"/>
                    <a:pt x="0" y="512554"/>
                    <a:pt x="0" y="496319"/>
                  </a:cubicBezTo>
                  <a:lnTo>
                    <a:pt x="0" y="29396"/>
                  </a:lnTo>
                  <a:cubicBezTo>
                    <a:pt x="0" y="13161"/>
                    <a:pt x="13161" y="0"/>
                    <a:pt x="29396" y="0"/>
                  </a:cubicBezTo>
                  <a:close/>
                </a:path>
              </a:pathLst>
            </a:custGeom>
            <a:solidFill>
              <a:srgbClr val="DDDEDE"/>
            </a:solidFill>
          </p:spPr>
        </p:sp>
        <p:sp>
          <p:nvSpPr>
            <p:cNvPr name="TextBox 10" id="10"/>
            <p:cNvSpPr txBox="true"/>
            <p:nvPr/>
          </p:nvSpPr>
          <p:spPr>
            <a:xfrm>
              <a:off x="0" y="-38100"/>
              <a:ext cx="3537529" cy="563815"/>
            </a:xfrm>
            <a:prstGeom prst="rect">
              <a:avLst/>
            </a:prstGeom>
          </p:spPr>
          <p:txBody>
            <a:bodyPr anchor="ctr" rtlCol="false" tIns="50800" lIns="50800" bIns="50800" rIns="50800"/>
            <a:lstStyle/>
            <a:p>
              <a:pPr algn="ctr">
                <a:lnSpc>
                  <a:spcPts val="2659"/>
                </a:lnSpc>
              </a:pPr>
            </a:p>
          </p:txBody>
        </p:sp>
      </p:grpSp>
      <p:sp>
        <p:nvSpPr>
          <p:cNvPr name="TextBox 11" id="11"/>
          <p:cNvSpPr txBox="true"/>
          <p:nvPr/>
        </p:nvSpPr>
        <p:spPr>
          <a:xfrm rot="0">
            <a:off x="1821688" y="3192833"/>
            <a:ext cx="15017531" cy="3181350"/>
          </a:xfrm>
          <a:prstGeom prst="rect">
            <a:avLst/>
          </a:prstGeom>
        </p:spPr>
        <p:txBody>
          <a:bodyPr anchor="t" rtlCol="false" tIns="0" lIns="0" bIns="0" rIns="0">
            <a:spAutoFit/>
          </a:bodyPr>
          <a:lstStyle/>
          <a:p>
            <a:pPr algn="l">
              <a:lnSpc>
                <a:spcPts val="4200"/>
              </a:lnSpc>
            </a:pPr>
            <a:r>
              <a:rPr lang="en-US" sz="3000">
                <a:solidFill>
                  <a:srgbClr val="000000"/>
                </a:solidFill>
                <a:latin typeface="Nunito"/>
                <a:ea typeface="Nunito"/>
                <a:cs typeface="Nunito"/>
                <a:sym typeface="Nunito"/>
              </a:rPr>
              <a:t>The library management system, developed using Java and MS Access, is an efficient solution for educational libraries, automating and optimizing operations. With features like quick book searches, borrowing/return management, and report generation, along with benefits such as cost savings and increased efficiency, this project is ideal for final-year students. However, scalability limitations should be considered, and future upgrades should be planned to accommodate growth.</a:t>
            </a:r>
          </a:p>
        </p:txBody>
      </p:sp>
      <p:sp>
        <p:nvSpPr>
          <p:cNvPr name="Freeform 12" id="12"/>
          <p:cNvSpPr/>
          <p:nvPr/>
        </p:nvSpPr>
        <p:spPr>
          <a:xfrm flipH="false" flipV="false" rot="4302480">
            <a:off x="16435990" y="335858"/>
            <a:ext cx="2722598" cy="2788509"/>
          </a:xfrm>
          <a:custGeom>
            <a:avLst/>
            <a:gdLst/>
            <a:ahLst/>
            <a:cxnLst/>
            <a:rect r="r" b="b" t="t" l="l"/>
            <a:pathLst>
              <a:path h="2788509" w="2722598">
                <a:moveTo>
                  <a:pt x="0" y="0"/>
                </a:moveTo>
                <a:lnTo>
                  <a:pt x="2722599" y="0"/>
                </a:lnTo>
                <a:lnTo>
                  <a:pt x="2722599" y="2788508"/>
                </a:lnTo>
                <a:lnTo>
                  <a:pt x="0" y="278850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3" id="13"/>
          <p:cNvSpPr/>
          <p:nvPr/>
        </p:nvSpPr>
        <p:spPr>
          <a:xfrm flipH="false" flipV="false" rot="0">
            <a:off x="1336950" y="8175357"/>
            <a:ext cx="3266712" cy="397945"/>
          </a:xfrm>
          <a:custGeom>
            <a:avLst/>
            <a:gdLst/>
            <a:ahLst/>
            <a:cxnLst/>
            <a:rect r="r" b="b" t="t" l="l"/>
            <a:pathLst>
              <a:path h="397945" w="3266712">
                <a:moveTo>
                  <a:pt x="0" y="0"/>
                </a:moveTo>
                <a:lnTo>
                  <a:pt x="3266712" y="0"/>
                </a:lnTo>
                <a:lnTo>
                  <a:pt x="3266712" y="397945"/>
                </a:lnTo>
                <a:lnTo>
                  <a:pt x="0" y="39794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4" id="14"/>
          <p:cNvSpPr txBox="true"/>
          <p:nvPr/>
        </p:nvSpPr>
        <p:spPr>
          <a:xfrm rot="0">
            <a:off x="2614676" y="904875"/>
            <a:ext cx="13114668" cy="1127571"/>
          </a:xfrm>
          <a:prstGeom prst="rect">
            <a:avLst/>
          </a:prstGeom>
        </p:spPr>
        <p:txBody>
          <a:bodyPr anchor="t" rtlCol="false" tIns="0" lIns="0" bIns="0" rIns="0">
            <a:spAutoFit/>
          </a:bodyPr>
          <a:lstStyle/>
          <a:p>
            <a:pPr algn="ctr">
              <a:lnSpc>
                <a:spcPts val="9250"/>
              </a:lnSpc>
            </a:pPr>
            <a:r>
              <a:rPr lang="en-US" sz="6607">
                <a:solidFill>
                  <a:srgbClr val="000000"/>
                </a:solidFill>
                <a:latin typeface="Fredoka"/>
                <a:ea typeface="Fredoka"/>
                <a:cs typeface="Fredoka"/>
                <a:sym typeface="Fredoka"/>
              </a:rPr>
              <a:t>CONCLUSION</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1919996"/>
            <a:ext cx="16230600" cy="6310756"/>
            <a:chOff x="0" y="0"/>
            <a:chExt cx="4274726" cy="1662092"/>
          </a:xfrm>
        </p:grpSpPr>
        <p:sp>
          <p:nvSpPr>
            <p:cNvPr name="Freeform 3" id="3"/>
            <p:cNvSpPr/>
            <p:nvPr/>
          </p:nvSpPr>
          <p:spPr>
            <a:xfrm flipH="false" flipV="false" rot="0">
              <a:off x="0" y="0"/>
              <a:ext cx="4274726" cy="1662092"/>
            </a:xfrm>
            <a:custGeom>
              <a:avLst/>
              <a:gdLst/>
              <a:ahLst/>
              <a:cxnLst/>
              <a:rect r="r" b="b" t="t" l="l"/>
              <a:pathLst>
                <a:path h="1662092" w="4274726">
                  <a:moveTo>
                    <a:pt x="24327" y="0"/>
                  </a:moveTo>
                  <a:lnTo>
                    <a:pt x="4250399" y="0"/>
                  </a:lnTo>
                  <a:cubicBezTo>
                    <a:pt x="4263834" y="0"/>
                    <a:pt x="4274726" y="10891"/>
                    <a:pt x="4274726" y="24327"/>
                  </a:cubicBezTo>
                  <a:lnTo>
                    <a:pt x="4274726" y="1637765"/>
                  </a:lnTo>
                  <a:cubicBezTo>
                    <a:pt x="4274726" y="1644217"/>
                    <a:pt x="4272163" y="1650405"/>
                    <a:pt x="4267601" y="1654967"/>
                  </a:cubicBezTo>
                  <a:cubicBezTo>
                    <a:pt x="4263039" y="1659529"/>
                    <a:pt x="4256851" y="1662092"/>
                    <a:pt x="4250399" y="1662092"/>
                  </a:cubicBezTo>
                  <a:lnTo>
                    <a:pt x="24327" y="1662092"/>
                  </a:lnTo>
                  <a:cubicBezTo>
                    <a:pt x="10891" y="1662092"/>
                    <a:pt x="0" y="1651201"/>
                    <a:pt x="0" y="1637765"/>
                  </a:cubicBezTo>
                  <a:lnTo>
                    <a:pt x="0" y="24327"/>
                  </a:lnTo>
                  <a:cubicBezTo>
                    <a:pt x="0" y="10891"/>
                    <a:pt x="10891" y="0"/>
                    <a:pt x="24327" y="0"/>
                  </a:cubicBezTo>
                  <a:close/>
                </a:path>
              </a:pathLst>
            </a:custGeom>
            <a:solidFill>
              <a:srgbClr val="F1F2F2"/>
            </a:solidFill>
          </p:spPr>
        </p:sp>
        <p:sp>
          <p:nvSpPr>
            <p:cNvPr name="TextBox 4" id="4"/>
            <p:cNvSpPr txBox="true"/>
            <p:nvPr/>
          </p:nvSpPr>
          <p:spPr>
            <a:xfrm>
              <a:off x="0" y="-38100"/>
              <a:ext cx="4274726" cy="1700192"/>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455841" y="8740298"/>
            <a:ext cx="20004189" cy="1104251"/>
            <a:chOff x="0" y="0"/>
            <a:chExt cx="5268593" cy="290832"/>
          </a:xfrm>
        </p:grpSpPr>
        <p:sp>
          <p:nvSpPr>
            <p:cNvPr name="Freeform 6" id="6"/>
            <p:cNvSpPr/>
            <p:nvPr/>
          </p:nvSpPr>
          <p:spPr>
            <a:xfrm flipH="false" flipV="false" rot="0">
              <a:off x="0" y="0"/>
              <a:ext cx="5268593" cy="290832"/>
            </a:xfrm>
            <a:custGeom>
              <a:avLst/>
              <a:gdLst/>
              <a:ahLst/>
              <a:cxnLst/>
              <a:rect r="r" b="b" t="t" l="l"/>
              <a:pathLst>
                <a:path h="290832" w="5268593">
                  <a:moveTo>
                    <a:pt x="0" y="0"/>
                  </a:moveTo>
                  <a:lnTo>
                    <a:pt x="5268593" y="0"/>
                  </a:lnTo>
                  <a:lnTo>
                    <a:pt x="5268593" y="290832"/>
                  </a:lnTo>
                  <a:lnTo>
                    <a:pt x="0" y="290832"/>
                  </a:lnTo>
                  <a:close/>
                </a:path>
              </a:pathLst>
            </a:custGeom>
            <a:solidFill>
              <a:srgbClr val="DDDEDE"/>
            </a:solidFill>
          </p:spPr>
        </p:sp>
        <p:sp>
          <p:nvSpPr>
            <p:cNvPr name="TextBox 7" id="7"/>
            <p:cNvSpPr txBox="true"/>
            <p:nvPr/>
          </p:nvSpPr>
          <p:spPr>
            <a:xfrm>
              <a:off x="0" y="-38100"/>
              <a:ext cx="5268593" cy="328932"/>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2614676" y="532535"/>
            <a:ext cx="13431555" cy="1996075"/>
            <a:chOff x="0" y="0"/>
            <a:chExt cx="3537529" cy="525715"/>
          </a:xfrm>
        </p:grpSpPr>
        <p:sp>
          <p:nvSpPr>
            <p:cNvPr name="Freeform 9" id="9"/>
            <p:cNvSpPr/>
            <p:nvPr/>
          </p:nvSpPr>
          <p:spPr>
            <a:xfrm flipH="false" flipV="false" rot="0">
              <a:off x="0" y="0"/>
              <a:ext cx="3537529" cy="525715"/>
            </a:xfrm>
            <a:custGeom>
              <a:avLst/>
              <a:gdLst/>
              <a:ahLst/>
              <a:cxnLst/>
              <a:rect r="r" b="b" t="t" l="l"/>
              <a:pathLst>
                <a:path h="525715" w="3537529">
                  <a:moveTo>
                    <a:pt x="29396" y="0"/>
                  </a:moveTo>
                  <a:lnTo>
                    <a:pt x="3508132" y="0"/>
                  </a:lnTo>
                  <a:cubicBezTo>
                    <a:pt x="3524367" y="0"/>
                    <a:pt x="3537529" y="13161"/>
                    <a:pt x="3537529" y="29396"/>
                  </a:cubicBezTo>
                  <a:lnTo>
                    <a:pt x="3537529" y="496319"/>
                  </a:lnTo>
                  <a:cubicBezTo>
                    <a:pt x="3537529" y="512554"/>
                    <a:pt x="3524367" y="525715"/>
                    <a:pt x="3508132" y="525715"/>
                  </a:cubicBezTo>
                  <a:lnTo>
                    <a:pt x="29396" y="525715"/>
                  </a:lnTo>
                  <a:cubicBezTo>
                    <a:pt x="13161" y="525715"/>
                    <a:pt x="0" y="512554"/>
                    <a:pt x="0" y="496319"/>
                  </a:cubicBezTo>
                  <a:lnTo>
                    <a:pt x="0" y="29396"/>
                  </a:lnTo>
                  <a:cubicBezTo>
                    <a:pt x="0" y="13161"/>
                    <a:pt x="13161" y="0"/>
                    <a:pt x="29396" y="0"/>
                  </a:cubicBezTo>
                  <a:close/>
                </a:path>
              </a:pathLst>
            </a:custGeom>
            <a:solidFill>
              <a:srgbClr val="DDDEDE"/>
            </a:solidFill>
          </p:spPr>
        </p:sp>
        <p:sp>
          <p:nvSpPr>
            <p:cNvPr name="TextBox 10" id="10"/>
            <p:cNvSpPr txBox="true"/>
            <p:nvPr/>
          </p:nvSpPr>
          <p:spPr>
            <a:xfrm>
              <a:off x="0" y="-38100"/>
              <a:ext cx="3537529" cy="563815"/>
            </a:xfrm>
            <a:prstGeom prst="rect">
              <a:avLst/>
            </a:prstGeom>
          </p:spPr>
          <p:txBody>
            <a:bodyPr anchor="ctr" rtlCol="false" tIns="50800" lIns="50800" bIns="50800" rIns="50800"/>
            <a:lstStyle/>
            <a:p>
              <a:pPr algn="ctr">
                <a:lnSpc>
                  <a:spcPts val="2659"/>
                </a:lnSpc>
              </a:pPr>
            </a:p>
          </p:txBody>
        </p:sp>
      </p:grpSp>
      <p:sp>
        <p:nvSpPr>
          <p:cNvPr name="TextBox 11" id="11"/>
          <p:cNvSpPr txBox="true"/>
          <p:nvPr/>
        </p:nvSpPr>
        <p:spPr>
          <a:xfrm rot="0">
            <a:off x="1821688" y="2665934"/>
            <a:ext cx="15017531" cy="5314950"/>
          </a:xfrm>
          <a:prstGeom prst="rect">
            <a:avLst/>
          </a:prstGeom>
        </p:spPr>
        <p:txBody>
          <a:bodyPr anchor="t" rtlCol="false" tIns="0" lIns="0" bIns="0" rIns="0">
            <a:spAutoFit/>
          </a:bodyPr>
          <a:lstStyle/>
          <a:p>
            <a:pPr algn="l">
              <a:lnSpc>
                <a:spcPts val="4200"/>
              </a:lnSpc>
            </a:pPr>
            <a:r>
              <a:rPr lang="en-US" sz="3000">
                <a:solidFill>
                  <a:srgbClr val="000000"/>
                </a:solidFill>
                <a:latin typeface="Nunito"/>
                <a:ea typeface="Nunito"/>
                <a:cs typeface="Nunito"/>
                <a:sym typeface="Nunito"/>
              </a:rPr>
              <a:t>LMS is a software application useful for librarians in any educational institution for management and handling of typical operations in the library. It manages data through computerized system in a database which eradicates the tediousness in searching a particular book in the entire library.</a:t>
            </a:r>
          </a:p>
          <a:p>
            <a:pPr algn="l">
              <a:lnSpc>
                <a:spcPts val="4200"/>
              </a:lnSpc>
            </a:pPr>
            <a:r>
              <a:rPr lang="en-US" sz="3000">
                <a:solidFill>
                  <a:srgbClr val="000000"/>
                </a:solidFill>
                <a:latin typeface="Nunito"/>
                <a:ea typeface="Nunito"/>
                <a:cs typeface="Nunito"/>
                <a:sym typeface="Nunito"/>
              </a:rPr>
              <a:t>Existing System: The existing library management system is very traditional and manual. Most of the things such as record of students who’ve issued the book, no. of books in the library, fine of students, etc. are recorded using pen-paper system. This traditional system requires a lot of time and manpower for performing simple operations in the library.</a:t>
            </a:r>
          </a:p>
          <a:p>
            <a:pPr algn="l">
              <a:lnSpc>
                <a:spcPts val="4200"/>
              </a:lnSpc>
            </a:pPr>
          </a:p>
        </p:txBody>
      </p:sp>
      <p:sp>
        <p:nvSpPr>
          <p:cNvPr name="Freeform 12" id="12"/>
          <p:cNvSpPr/>
          <p:nvPr/>
        </p:nvSpPr>
        <p:spPr>
          <a:xfrm flipH="false" flipV="false" rot="4302480">
            <a:off x="16435990" y="335858"/>
            <a:ext cx="2722598" cy="2788509"/>
          </a:xfrm>
          <a:custGeom>
            <a:avLst/>
            <a:gdLst/>
            <a:ahLst/>
            <a:cxnLst/>
            <a:rect r="r" b="b" t="t" l="l"/>
            <a:pathLst>
              <a:path h="2788509" w="2722598">
                <a:moveTo>
                  <a:pt x="0" y="0"/>
                </a:moveTo>
                <a:lnTo>
                  <a:pt x="2722599" y="0"/>
                </a:lnTo>
                <a:lnTo>
                  <a:pt x="2722599" y="2788508"/>
                </a:lnTo>
                <a:lnTo>
                  <a:pt x="0" y="278850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3" id="13"/>
          <p:cNvSpPr/>
          <p:nvPr/>
        </p:nvSpPr>
        <p:spPr>
          <a:xfrm flipH="false" flipV="false" rot="0">
            <a:off x="1336950" y="8175357"/>
            <a:ext cx="3266712" cy="397945"/>
          </a:xfrm>
          <a:custGeom>
            <a:avLst/>
            <a:gdLst/>
            <a:ahLst/>
            <a:cxnLst/>
            <a:rect r="r" b="b" t="t" l="l"/>
            <a:pathLst>
              <a:path h="397945" w="3266712">
                <a:moveTo>
                  <a:pt x="0" y="0"/>
                </a:moveTo>
                <a:lnTo>
                  <a:pt x="3266712" y="0"/>
                </a:lnTo>
                <a:lnTo>
                  <a:pt x="3266712" y="397945"/>
                </a:lnTo>
                <a:lnTo>
                  <a:pt x="0" y="39794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4" id="14"/>
          <p:cNvSpPr txBox="true"/>
          <p:nvPr/>
        </p:nvSpPr>
        <p:spPr>
          <a:xfrm rot="0">
            <a:off x="2614676" y="904875"/>
            <a:ext cx="13114668" cy="1127571"/>
          </a:xfrm>
          <a:prstGeom prst="rect">
            <a:avLst/>
          </a:prstGeom>
        </p:spPr>
        <p:txBody>
          <a:bodyPr anchor="t" rtlCol="false" tIns="0" lIns="0" bIns="0" rIns="0">
            <a:spAutoFit/>
          </a:bodyPr>
          <a:lstStyle/>
          <a:p>
            <a:pPr algn="ctr">
              <a:lnSpc>
                <a:spcPts val="9250"/>
              </a:lnSpc>
            </a:pPr>
            <a:r>
              <a:rPr lang="en-US" sz="6607">
                <a:solidFill>
                  <a:srgbClr val="000000"/>
                </a:solidFill>
                <a:latin typeface="Fredoka"/>
                <a:ea typeface="Fredoka"/>
                <a:cs typeface="Fredoka"/>
                <a:sym typeface="Fredoka"/>
              </a:rPr>
              <a:t>PROJECT OVERVIEW</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1919996"/>
            <a:ext cx="16230600" cy="6310756"/>
            <a:chOff x="0" y="0"/>
            <a:chExt cx="4274726" cy="1662092"/>
          </a:xfrm>
        </p:grpSpPr>
        <p:sp>
          <p:nvSpPr>
            <p:cNvPr name="Freeform 3" id="3"/>
            <p:cNvSpPr/>
            <p:nvPr/>
          </p:nvSpPr>
          <p:spPr>
            <a:xfrm flipH="false" flipV="false" rot="0">
              <a:off x="0" y="0"/>
              <a:ext cx="4274726" cy="1662092"/>
            </a:xfrm>
            <a:custGeom>
              <a:avLst/>
              <a:gdLst/>
              <a:ahLst/>
              <a:cxnLst/>
              <a:rect r="r" b="b" t="t" l="l"/>
              <a:pathLst>
                <a:path h="1662092" w="4274726">
                  <a:moveTo>
                    <a:pt x="24327" y="0"/>
                  </a:moveTo>
                  <a:lnTo>
                    <a:pt x="4250399" y="0"/>
                  </a:lnTo>
                  <a:cubicBezTo>
                    <a:pt x="4263834" y="0"/>
                    <a:pt x="4274726" y="10891"/>
                    <a:pt x="4274726" y="24327"/>
                  </a:cubicBezTo>
                  <a:lnTo>
                    <a:pt x="4274726" y="1637765"/>
                  </a:lnTo>
                  <a:cubicBezTo>
                    <a:pt x="4274726" y="1644217"/>
                    <a:pt x="4272163" y="1650405"/>
                    <a:pt x="4267601" y="1654967"/>
                  </a:cubicBezTo>
                  <a:cubicBezTo>
                    <a:pt x="4263039" y="1659529"/>
                    <a:pt x="4256851" y="1662092"/>
                    <a:pt x="4250399" y="1662092"/>
                  </a:cubicBezTo>
                  <a:lnTo>
                    <a:pt x="24327" y="1662092"/>
                  </a:lnTo>
                  <a:cubicBezTo>
                    <a:pt x="10891" y="1662092"/>
                    <a:pt x="0" y="1651201"/>
                    <a:pt x="0" y="1637765"/>
                  </a:cubicBezTo>
                  <a:lnTo>
                    <a:pt x="0" y="24327"/>
                  </a:lnTo>
                  <a:cubicBezTo>
                    <a:pt x="0" y="10891"/>
                    <a:pt x="10891" y="0"/>
                    <a:pt x="24327" y="0"/>
                  </a:cubicBezTo>
                  <a:close/>
                </a:path>
              </a:pathLst>
            </a:custGeom>
            <a:solidFill>
              <a:srgbClr val="F1F2F2"/>
            </a:solidFill>
          </p:spPr>
        </p:sp>
        <p:sp>
          <p:nvSpPr>
            <p:cNvPr name="TextBox 4" id="4"/>
            <p:cNvSpPr txBox="true"/>
            <p:nvPr/>
          </p:nvSpPr>
          <p:spPr>
            <a:xfrm>
              <a:off x="0" y="-38100"/>
              <a:ext cx="4274726" cy="1700192"/>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455841" y="8740298"/>
            <a:ext cx="20004189" cy="1104251"/>
            <a:chOff x="0" y="0"/>
            <a:chExt cx="5268593" cy="290832"/>
          </a:xfrm>
        </p:grpSpPr>
        <p:sp>
          <p:nvSpPr>
            <p:cNvPr name="Freeform 6" id="6"/>
            <p:cNvSpPr/>
            <p:nvPr/>
          </p:nvSpPr>
          <p:spPr>
            <a:xfrm flipH="false" flipV="false" rot="0">
              <a:off x="0" y="0"/>
              <a:ext cx="5268593" cy="290832"/>
            </a:xfrm>
            <a:custGeom>
              <a:avLst/>
              <a:gdLst/>
              <a:ahLst/>
              <a:cxnLst/>
              <a:rect r="r" b="b" t="t" l="l"/>
              <a:pathLst>
                <a:path h="290832" w="5268593">
                  <a:moveTo>
                    <a:pt x="0" y="0"/>
                  </a:moveTo>
                  <a:lnTo>
                    <a:pt x="5268593" y="0"/>
                  </a:lnTo>
                  <a:lnTo>
                    <a:pt x="5268593" y="290832"/>
                  </a:lnTo>
                  <a:lnTo>
                    <a:pt x="0" y="290832"/>
                  </a:lnTo>
                  <a:close/>
                </a:path>
              </a:pathLst>
            </a:custGeom>
            <a:solidFill>
              <a:srgbClr val="DDDEDE"/>
            </a:solidFill>
          </p:spPr>
        </p:sp>
        <p:sp>
          <p:nvSpPr>
            <p:cNvPr name="TextBox 7" id="7"/>
            <p:cNvSpPr txBox="true"/>
            <p:nvPr/>
          </p:nvSpPr>
          <p:spPr>
            <a:xfrm>
              <a:off x="0" y="-38100"/>
              <a:ext cx="5268593" cy="328932"/>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2614676" y="532535"/>
            <a:ext cx="13431555" cy="1996075"/>
            <a:chOff x="0" y="0"/>
            <a:chExt cx="3537529" cy="525715"/>
          </a:xfrm>
        </p:grpSpPr>
        <p:sp>
          <p:nvSpPr>
            <p:cNvPr name="Freeform 9" id="9"/>
            <p:cNvSpPr/>
            <p:nvPr/>
          </p:nvSpPr>
          <p:spPr>
            <a:xfrm flipH="false" flipV="false" rot="0">
              <a:off x="0" y="0"/>
              <a:ext cx="3537529" cy="525715"/>
            </a:xfrm>
            <a:custGeom>
              <a:avLst/>
              <a:gdLst/>
              <a:ahLst/>
              <a:cxnLst/>
              <a:rect r="r" b="b" t="t" l="l"/>
              <a:pathLst>
                <a:path h="525715" w="3537529">
                  <a:moveTo>
                    <a:pt x="29396" y="0"/>
                  </a:moveTo>
                  <a:lnTo>
                    <a:pt x="3508132" y="0"/>
                  </a:lnTo>
                  <a:cubicBezTo>
                    <a:pt x="3524367" y="0"/>
                    <a:pt x="3537529" y="13161"/>
                    <a:pt x="3537529" y="29396"/>
                  </a:cubicBezTo>
                  <a:lnTo>
                    <a:pt x="3537529" y="496319"/>
                  </a:lnTo>
                  <a:cubicBezTo>
                    <a:pt x="3537529" y="512554"/>
                    <a:pt x="3524367" y="525715"/>
                    <a:pt x="3508132" y="525715"/>
                  </a:cubicBezTo>
                  <a:lnTo>
                    <a:pt x="29396" y="525715"/>
                  </a:lnTo>
                  <a:cubicBezTo>
                    <a:pt x="13161" y="525715"/>
                    <a:pt x="0" y="512554"/>
                    <a:pt x="0" y="496319"/>
                  </a:cubicBezTo>
                  <a:lnTo>
                    <a:pt x="0" y="29396"/>
                  </a:lnTo>
                  <a:cubicBezTo>
                    <a:pt x="0" y="13161"/>
                    <a:pt x="13161" y="0"/>
                    <a:pt x="29396" y="0"/>
                  </a:cubicBezTo>
                  <a:close/>
                </a:path>
              </a:pathLst>
            </a:custGeom>
            <a:solidFill>
              <a:srgbClr val="DDDEDE"/>
            </a:solidFill>
          </p:spPr>
        </p:sp>
        <p:sp>
          <p:nvSpPr>
            <p:cNvPr name="TextBox 10" id="10"/>
            <p:cNvSpPr txBox="true"/>
            <p:nvPr/>
          </p:nvSpPr>
          <p:spPr>
            <a:xfrm>
              <a:off x="0" y="-38100"/>
              <a:ext cx="3537529" cy="563815"/>
            </a:xfrm>
            <a:prstGeom prst="rect">
              <a:avLst/>
            </a:prstGeom>
          </p:spPr>
          <p:txBody>
            <a:bodyPr anchor="ctr" rtlCol="false" tIns="50800" lIns="50800" bIns="50800" rIns="50800"/>
            <a:lstStyle/>
            <a:p>
              <a:pPr algn="ctr">
                <a:lnSpc>
                  <a:spcPts val="2659"/>
                </a:lnSpc>
              </a:pPr>
            </a:p>
          </p:txBody>
        </p:sp>
      </p:grpSp>
      <p:sp>
        <p:nvSpPr>
          <p:cNvPr name="TextBox 11" id="11"/>
          <p:cNvSpPr txBox="true"/>
          <p:nvPr/>
        </p:nvSpPr>
        <p:spPr>
          <a:xfrm rot="0">
            <a:off x="1821688" y="2665934"/>
            <a:ext cx="15017531" cy="5314950"/>
          </a:xfrm>
          <a:prstGeom prst="rect">
            <a:avLst/>
          </a:prstGeom>
        </p:spPr>
        <p:txBody>
          <a:bodyPr anchor="t" rtlCol="false" tIns="0" lIns="0" bIns="0" rIns="0">
            <a:spAutoFit/>
          </a:bodyPr>
          <a:lstStyle/>
          <a:p>
            <a:pPr algn="l">
              <a:lnSpc>
                <a:spcPts val="4200"/>
              </a:lnSpc>
            </a:pPr>
            <a:r>
              <a:rPr lang="en-US" sz="3000">
                <a:solidFill>
                  <a:srgbClr val="000000"/>
                </a:solidFill>
                <a:latin typeface="Nunito"/>
                <a:ea typeface="Nunito"/>
                <a:cs typeface="Nunito"/>
                <a:sym typeface="Nunito"/>
              </a:rPr>
              <a:t>The drawbacks of existing system are:</a:t>
            </a:r>
          </a:p>
          <a:p>
            <a:pPr algn="l">
              <a:lnSpc>
                <a:spcPts val="4200"/>
              </a:lnSpc>
            </a:pPr>
            <a:r>
              <a:rPr lang="en-US" sz="3000">
                <a:solidFill>
                  <a:srgbClr val="000000"/>
                </a:solidFill>
                <a:latin typeface="Nunito"/>
                <a:ea typeface="Nunito"/>
                <a:cs typeface="Nunito"/>
                <a:sym typeface="Nunito"/>
              </a:rPr>
              <a:t>Record keeping is paper-based.</a:t>
            </a:r>
          </a:p>
          <a:p>
            <a:pPr algn="l">
              <a:lnSpc>
                <a:spcPts val="4200"/>
              </a:lnSpc>
            </a:pPr>
            <a:r>
              <a:rPr lang="en-US" sz="3000">
                <a:solidFill>
                  <a:srgbClr val="000000"/>
                </a:solidFill>
                <a:latin typeface="Nunito"/>
                <a:ea typeface="Nunito"/>
                <a:cs typeface="Nunito"/>
                <a:sym typeface="Nunito"/>
              </a:rPr>
              <a:t>The system is not computerized.</a:t>
            </a:r>
          </a:p>
          <a:p>
            <a:pPr algn="l">
              <a:lnSpc>
                <a:spcPts val="4200"/>
              </a:lnSpc>
            </a:pPr>
            <a:r>
              <a:rPr lang="en-US" sz="3000">
                <a:solidFill>
                  <a:srgbClr val="000000"/>
                </a:solidFill>
                <a:latin typeface="Nunito"/>
                <a:ea typeface="Nunito"/>
                <a:cs typeface="Nunito"/>
                <a:sym typeface="Nunito"/>
              </a:rPr>
              <a:t>There’s high risk of data mis-management.</a:t>
            </a:r>
          </a:p>
          <a:p>
            <a:pPr algn="l">
              <a:lnSpc>
                <a:spcPts val="4200"/>
              </a:lnSpc>
            </a:pPr>
            <a:r>
              <a:rPr lang="en-US" sz="3000">
                <a:solidFill>
                  <a:srgbClr val="000000"/>
                </a:solidFill>
                <a:latin typeface="Nunito"/>
                <a:ea typeface="Nunito"/>
                <a:cs typeface="Nunito"/>
                <a:sym typeface="Nunito"/>
              </a:rPr>
              <a:t>Students face a lot of problem while searching a book.</a:t>
            </a:r>
          </a:p>
          <a:p>
            <a:pPr algn="l">
              <a:lnSpc>
                <a:spcPts val="4200"/>
              </a:lnSpc>
            </a:pPr>
            <a:r>
              <a:rPr lang="en-US" sz="3000">
                <a:solidFill>
                  <a:srgbClr val="000000"/>
                </a:solidFill>
                <a:latin typeface="Nunito"/>
                <a:ea typeface="Nunito"/>
                <a:cs typeface="Nunito"/>
                <a:sym typeface="Nunito"/>
              </a:rPr>
              <a:t>Chances of book theft from the library is high.</a:t>
            </a:r>
          </a:p>
          <a:p>
            <a:pPr algn="l">
              <a:lnSpc>
                <a:spcPts val="4200"/>
              </a:lnSpc>
            </a:pPr>
            <a:r>
              <a:rPr lang="en-US" sz="3000">
                <a:solidFill>
                  <a:srgbClr val="000000"/>
                </a:solidFill>
                <a:latin typeface="Nunito"/>
                <a:ea typeface="Nunito"/>
                <a:cs typeface="Nunito"/>
                <a:sym typeface="Nunito"/>
              </a:rPr>
              <a:t>A lot of paperwork and manpower is to be allocated for simple library management operations.</a:t>
            </a:r>
          </a:p>
          <a:p>
            <a:pPr algn="l">
              <a:lnSpc>
                <a:spcPts val="4200"/>
              </a:lnSpc>
            </a:pPr>
            <a:r>
              <a:rPr lang="en-US" sz="3000">
                <a:solidFill>
                  <a:srgbClr val="000000"/>
                </a:solidFill>
                <a:latin typeface="Nunito"/>
                <a:ea typeface="Nunito"/>
                <a:cs typeface="Nunito"/>
                <a:sym typeface="Nunito"/>
              </a:rPr>
              <a:t>The existing system is very inefficient and unreliable.</a:t>
            </a:r>
          </a:p>
          <a:p>
            <a:pPr algn="l">
              <a:lnSpc>
                <a:spcPts val="4200"/>
              </a:lnSpc>
            </a:pPr>
          </a:p>
        </p:txBody>
      </p:sp>
      <p:sp>
        <p:nvSpPr>
          <p:cNvPr name="Freeform 12" id="12"/>
          <p:cNvSpPr/>
          <p:nvPr/>
        </p:nvSpPr>
        <p:spPr>
          <a:xfrm flipH="false" flipV="false" rot="4302480">
            <a:off x="16435990" y="335858"/>
            <a:ext cx="2722598" cy="2788509"/>
          </a:xfrm>
          <a:custGeom>
            <a:avLst/>
            <a:gdLst/>
            <a:ahLst/>
            <a:cxnLst/>
            <a:rect r="r" b="b" t="t" l="l"/>
            <a:pathLst>
              <a:path h="2788509" w="2722598">
                <a:moveTo>
                  <a:pt x="0" y="0"/>
                </a:moveTo>
                <a:lnTo>
                  <a:pt x="2722599" y="0"/>
                </a:lnTo>
                <a:lnTo>
                  <a:pt x="2722599" y="2788508"/>
                </a:lnTo>
                <a:lnTo>
                  <a:pt x="0" y="278850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3" id="13"/>
          <p:cNvSpPr/>
          <p:nvPr/>
        </p:nvSpPr>
        <p:spPr>
          <a:xfrm flipH="false" flipV="false" rot="0">
            <a:off x="1336950" y="8175357"/>
            <a:ext cx="3266712" cy="397945"/>
          </a:xfrm>
          <a:custGeom>
            <a:avLst/>
            <a:gdLst/>
            <a:ahLst/>
            <a:cxnLst/>
            <a:rect r="r" b="b" t="t" l="l"/>
            <a:pathLst>
              <a:path h="397945" w="3266712">
                <a:moveTo>
                  <a:pt x="0" y="0"/>
                </a:moveTo>
                <a:lnTo>
                  <a:pt x="3266712" y="0"/>
                </a:lnTo>
                <a:lnTo>
                  <a:pt x="3266712" y="397945"/>
                </a:lnTo>
                <a:lnTo>
                  <a:pt x="0" y="39794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4" id="14"/>
          <p:cNvSpPr txBox="true"/>
          <p:nvPr/>
        </p:nvSpPr>
        <p:spPr>
          <a:xfrm rot="0">
            <a:off x="2614676" y="904875"/>
            <a:ext cx="13114668" cy="1127571"/>
          </a:xfrm>
          <a:prstGeom prst="rect">
            <a:avLst/>
          </a:prstGeom>
        </p:spPr>
        <p:txBody>
          <a:bodyPr anchor="t" rtlCol="false" tIns="0" lIns="0" bIns="0" rIns="0">
            <a:spAutoFit/>
          </a:bodyPr>
          <a:lstStyle/>
          <a:p>
            <a:pPr algn="ctr">
              <a:lnSpc>
                <a:spcPts val="9250"/>
              </a:lnSpc>
            </a:pPr>
            <a:r>
              <a:rPr lang="en-US" sz="6607">
                <a:solidFill>
                  <a:srgbClr val="000000"/>
                </a:solidFill>
                <a:latin typeface="Fredoka"/>
                <a:ea typeface="Fredoka"/>
                <a:cs typeface="Fredoka"/>
                <a:sym typeface="Fredoka"/>
              </a:rPr>
              <a:t>PROJECT OVERVIEW</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1919996"/>
            <a:ext cx="16230600" cy="6310756"/>
            <a:chOff x="0" y="0"/>
            <a:chExt cx="4274726" cy="1662092"/>
          </a:xfrm>
        </p:grpSpPr>
        <p:sp>
          <p:nvSpPr>
            <p:cNvPr name="Freeform 3" id="3"/>
            <p:cNvSpPr/>
            <p:nvPr/>
          </p:nvSpPr>
          <p:spPr>
            <a:xfrm flipH="false" flipV="false" rot="0">
              <a:off x="0" y="0"/>
              <a:ext cx="4274726" cy="1662092"/>
            </a:xfrm>
            <a:custGeom>
              <a:avLst/>
              <a:gdLst/>
              <a:ahLst/>
              <a:cxnLst/>
              <a:rect r="r" b="b" t="t" l="l"/>
              <a:pathLst>
                <a:path h="1662092" w="4274726">
                  <a:moveTo>
                    <a:pt x="24327" y="0"/>
                  </a:moveTo>
                  <a:lnTo>
                    <a:pt x="4250399" y="0"/>
                  </a:lnTo>
                  <a:cubicBezTo>
                    <a:pt x="4263834" y="0"/>
                    <a:pt x="4274726" y="10891"/>
                    <a:pt x="4274726" y="24327"/>
                  </a:cubicBezTo>
                  <a:lnTo>
                    <a:pt x="4274726" y="1637765"/>
                  </a:lnTo>
                  <a:cubicBezTo>
                    <a:pt x="4274726" y="1644217"/>
                    <a:pt x="4272163" y="1650405"/>
                    <a:pt x="4267601" y="1654967"/>
                  </a:cubicBezTo>
                  <a:cubicBezTo>
                    <a:pt x="4263039" y="1659529"/>
                    <a:pt x="4256851" y="1662092"/>
                    <a:pt x="4250399" y="1662092"/>
                  </a:cubicBezTo>
                  <a:lnTo>
                    <a:pt x="24327" y="1662092"/>
                  </a:lnTo>
                  <a:cubicBezTo>
                    <a:pt x="10891" y="1662092"/>
                    <a:pt x="0" y="1651201"/>
                    <a:pt x="0" y="1637765"/>
                  </a:cubicBezTo>
                  <a:lnTo>
                    <a:pt x="0" y="24327"/>
                  </a:lnTo>
                  <a:cubicBezTo>
                    <a:pt x="0" y="10891"/>
                    <a:pt x="10891" y="0"/>
                    <a:pt x="24327" y="0"/>
                  </a:cubicBezTo>
                  <a:close/>
                </a:path>
              </a:pathLst>
            </a:custGeom>
            <a:solidFill>
              <a:srgbClr val="F1F2F2"/>
            </a:solidFill>
          </p:spPr>
        </p:sp>
        <p:sp>
          <p:nvSpPr>
            <p:cNvPr name="TextBox 4" id="4"/>
            <p:cNvSpPr txBox="true"/>
            <p:nvPr/>
          </p:nvSpPr>
          <p:spPr>
            <a:xfrm>
              <a:off x="0" y="-38100"/>
              <a:ext cx="4274726" cy="1700192"/>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455841" y="8740298"/>
            <a:ext cx="20004189" cy="1104251"/>
            <a:chOff x="0" y="0"/>
            <a:chExt cx="5268593" cy="290832"/>
          </a:xfrm>
        </p:grpSpPr>
        <p:sp>
          <p:nvSpPr>
            <p:cNvPr name="Freeform 6" id="6"/>
            <p:cNvSpPr/>
            <p:nvPr/>
          </p:nvSpPr>
          <p:spPr>
            <a:xfrm flipH="false" flipV="false" rot="0">
              <a:off x="0" y="0"/>
              <a:ext cx="5268593" cy="290832"/>
            </a:xfrm>
            <a:custGeom>
              <a:avLst/>
              <a:gdLst/>
              <a:ahLst/>
              <a:cxnLst/>
              <a:rect r="r" b="b" t="t" l="l"/>
              <a:pathLst>
                <a:path h="290832" w="5268593">
                  <a:moveTo>
                    <a:pt x="0" y="0"/>
                  </a:moveTo>
                  <a:lnTo>
                    <a:pt x="5268593" y="0"/>
                  </a:lnTo>
                  <a:lnTo>
                    <a:pt x="5268593" y="290832"/>
                  </a:lnTo>
                  <a:lnTo>
                    <a:pt x="0" y="290832"/>
                  </a:lnTo>
                  <a:close/>
                </a:path>
              </a:pathLst>
            </a:custGeom>
            <a:solidFill>
              <a:srgbClr val="DDDEDE"/>
            </a:solidFill>
          </p:spPr>
        </p:sp>
        <p:sp>
          <p:nvSpPr>
            <p:cNvPr name="TextBox 7" id="7"/>
            <p:cNvSpPr txBox="true"/>
            <p:nvPr/>
          </p:nvSpPr>
          <p:spPr>
            <a:xfrm>
              <a:off x="0" y="-38100"/>
              <a:ext cx="5268593" cy="328932"/>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2614676" y="532535"/>
            <a:ext cx="13431555" cy="1996075"/>
            <a:chOff x="0" y="0"/>
            <a:chExt cx="3537529" cy="525715"/>
          </a:xfrm>
        </p:grpSpPr>
        <p:sp>
          <p:nvSpPr>
            <p:cNvPr name="Freeform 9" id="9"/>
            <p:cNvSpPr/>
            <p:nvPr/>
          </p:nvSpPr>
          <p:spPr>
            <a:xfrm flipH="false" flipV="false" rot="0">
              <a:off x="0" y="0"/>
              <a:ext cx="3537529" cy="525715"/>
            </a:xfrm>
            <a:custGeom>
              <a:avLst/>
              <a:gdLst/>
              <a:ahLst/>
              <a:cxnLst/>
              <a:rect r="r" b="b" t="t" l="l"/>
              <a:pathLst>
                <a:path h="525715" w="3537529">
                  <a:moveTo>
                    <a:pt x="29396" y="0"/>
                  </a:moveTo>
                  <a:lnTo>
                    <a:pt x="3508132" y="0"/>
                  </a:lnTo>
                  <a:cubicBezTo>
                    <a:pt x="3524367" y="0"/>
                    <a:pt x="3537529" y="13161"/>
                    <a:pt x="3537529" y="29396"/>
                  </a:cubicBezTo>
                  <a:lnTo>
                    <a:pt x="3537529" y="496319"/>
                  </a:lnTo>
                  <a:cubicBezTo>
                    <a:pt x="3537529" y="512554"/>
                    <a:pt x="3524367" y="525715"/>
                    <a:pt x="3508132" y="525715"/>
                  </a:cubicBezTo>
                  <a:lnTo>
                    <a:pt x="29396" y="525715"/>
                  </a:lnTo>
                  <a:cubicBezTo>
                    <a:pt x="13161" y="525715"/>
                    <a:pt x="0" y="512554"/>
                    <a:pt x="0" y="496319"/>
                  </a:cubicBezTo>
                  <a:lnTo>
                    <a:pt x="0" y="29396"/>
                  </a:lnTo>
                  <a:cubicBezTo>
                    <a:pt x="0" y="13161"/>
                    <a:pt x="13161" y="0"/>
                    <a:pt x="29396" y="0"/>
                  </a:cubicBezTo>
                  <a:close/>
                </a:path>
              </a:pathLst>
            </a:custGeom>
            <a:solidFill>
              <a:srgbClr val="DDDEDE"/>
            </a:solidFill>
          </p:spPr>
        </p:sp>
        <p:sp>
          <p:nvSpPr>
            <p:cNvPr name="TextBox 10" id="10"/>
            <p:cNvSpPr txBox="true"/>
            <p:nvPr/>
          </p:nvSpPr>
          <p:spPr>
            <a:xfrm>
              <a:off x="0" y="-38100"/>
              <a:ext cx="3537529" cy="563815"/>
            </a:xfrm>
            <a:prstGeom prst="rect">
              <a:avLst/>
            </a:prstGeom>
          </p:spPr>
          <p:txBody>
            <a:bodyPr anchor="ctr" rtlCol="false" tIns="50800" lIns="50800" bIns="50800" rIns="50800"/>
            <a:lstStyle/>
            <a:p>
              <a:pPr algn="ctr">
                <a:lnSpc>
                  <a:spcPts val="2659"/>
                </a:lnSpc>
              </a:pPr>
            </a:p>
          </p:txBody>
        </p:sp>
      </p:grpSp>
      <p:sp>
        <p:nvSpPr>
          <p:cNvPr name="TextBox 11" id="11"/>
          <p:cNvSpPr txBox="true"/>
          <p:nvPr/>
        </p:nvSpPr>
        <p:spPr>
          <a:xfrm rot="0">
            <a:off x="1821688" y="2665934"/>
            <a:ext cx="15017531" cy="5314950"/>
          </a:xfrm>
          <a:prstGeom prst="rect">
            <a:avLst/>
          </a:prstGeom>
        </p:spPr>
        <p:txBody>
          <a:bodyPr anchor="t" rtlCol="false" tIns="0" lIns="0" bIns="0" rIns="0">
            <a:spAutoFit/>
          </a:bodyPr>
          <a:lstStyle/>
          <a:p>
            <a:pPr algn="l">
              <a:lnSpc>
                <a:spcPts val="4200"/>
              </a:lnSpc>
            </a:pPr>
            <a:r>
              <a:rPr lang="en-US" sz="3000">
                <a:solidFill>
                  <a:srgbClr val="000000"/>
                </a:solidFill>
                <a:latin typeface="Nunito"/>
                <a:ea typeface="Nunito"/>
                <a:cs typeface="Nunito"/>
                <a:sym typeface="Nunito"/>
              </a:rPr>
              <a:t>Proposed System:</a:t>
            </a:r>
          </a:p>
          <a:p>
            <a:pPr algn="l">
              <a:lnSpc>
                <a:spcPts val="4200"/>
              </a:lnSpc>
            </a:pPr>
            <a:r>
              <a:rPr lang="en-US" sz="3000">
                <a:solidFill>
                  <a:srgbClr val="000000"/>
                </a:solidFill>
                <a:latin typeface="Nunito"/>
                <a:ea typeface="Nunito"/>
                <a:cs typeface="Nunito"/>
                <a:sym typeface="Nunito"/>
              </a:rPr>
              <a:t>The proposed library management software is developed after the analysis of issues, problems, and drawbacks of the existing system. Here, different modules have been assigned for managing and organizing different tasks in a library. Using this software, librarian can store information of all the books, with author name, faculty, etc., available in the library. Only one person can handle the entire library.</a:t>
            </a:r>
          </a:p>
          <a:p>
            <a:pPr algn="l">
              <a:lnSpc>
                <a:spcPts val="4200"/>
              </a:lnSpc>
            </a:pPr>
            <a:r>
              <a:rPr lang="en-US" sz="3000">
                <a:solidFill>
                  <a:srgbClr val="000000"/>
                </a:solidFill>
                <a:latin typeface="Nunito"/>
                <a:ea typeface="Nunito"/>
                <a:cs typeface="Nunito"/>
                <a:sym typeface="Nunito"/>
              </a:rPr>
              <a:t>The main feature of this system is that all the books available in the library can be displayed in a list so that students need not roam through the entire library to find a book.</a:t>
            </a:r>
          </a:p>
          <a:p>
            <a:pPr algn="l">
              <a:lnSpc>
                <a:spcPts val="4200"/>
              </a:lnSpc>
            </a:pPr>
          </a:p>
        </p:txBody>
      </p:sp>
      <p:sp>
        <p:nvSpPr>
          <p:cNvPr name="Freeform 12" id="12"/>
          <p:cNvSpPr/>
          <p:nvPr/>
        </p:nvSpPr>
        <p:spPr>
          <a:xfrm flipH="false" flipV="false" rot="4302480">
            <a:off x="16435990" y="335858"/>
            <a:ext cx="2722598" cy="2788509"/>
          </a:xfrm>
          <a:custGeom>
            <a:avLst/>
            <a:gdLst/>
            <a:ahLst/>
            <a:cxnLst/>
            <a:rect r="r" b="b" t="t" l="l"/>
            <a:pathLst>
              <a:path h="2788509" w="2722598">
                <a:moveTo>
                  <a:pt x="0" y="0"/>
                </a:moveTo>
                <a:lnTo>
                  <a:pt x="2722599" y="0"/>
                </a:lnTo>
                <a:lnTo>
                  <a:pt x="2722599" y="2788508"/>
                </a:lnTo>
                <a:lnTo>
                  <a:pt x="0" y="278850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3" id="13"/>
          <p:cNvSpPr/>
          <p:nvPr/>
        </p:nvSpPr>
        <p:spPr>
          <a:xfrm flipH="false" flipV="false" rot="0">
            <a:off x="1336950" y="8175357"/>
            <a:ext cx="3266712" cy="397945"/>
          </a:xfrm>
          <a:custGeom>
            <a:avLst/>
            <a:gdLst/>
            <a:ahLst/>
            <a:cxnLst/>
            <a:rect r="r" b="b" t="t" l="l"/>
            <a:pathLst>
              <a:path h="397945" w="3266712">
                <a:moveTo>
                  <a:pt x="0" y="0"/>
                </a:moveTo>
                <a:lnTo>
                  <a:pt x="3266712" y="0"/>
                </a:lnTo>
                <a:lnTo>
                  <a:pt x="3266712" y="397945"/>
                </a:lnTo>
                <a:lnTo>
                  <a:pt x="0" y="39794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4" id="14"/>
          <p:cNvSpPr txBox="true"/>
          <p:nvPr/>
        </p:nvSpPr>
        <p:spPr>
          <a:xfrm rot="0">
            <a:off x="2614676" y="904875"/>
            <a:ext cx="13114668" cy="1127571"/>
          </a:xfrm>
          <a:prstGeom prst="rect">
            <a:avLst/>
          </a:prstGeom>
        </p:spPr>
        <p:txBody>
          <a:bodyPr anchor="t" rtlCol="false" tIns="0" lIns="0" bIns="0" rIns="0">
            <a:spAutoFit/>
          </a:bodyPr>
          <a:lstStyle/>
          <a:p>
            <a:pPr algn="ctr">
              <a:lnSpc>
                <a:spcPts val="9250"/>
              </a:lnSpc>
            </a:pPr>
            <a:r>
              <a:rPr lang="en-US" sz="6607">
                <a:solidFill>
                  <a:srgbClr val="000000"/>
                </a:solidFill>
                <a:latin typeface="Fredoka"/>
                <a:ea typeface="Fredoka"/>
                <a:cs typeface="Fredoka"/>
                <a:sym typeface="Fredoka"/>
              </a:rPr>
              <a:t>PROJECT OVERVIEW</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1919996"/>
            <a:ext cx="16230600" cy="6310756"/>
            <a:chOff x="0" y="0"/>
            <a:chExt cx="4274726" cy="1662092"/>
          </a:xfrm>
        </p:grpSpPr>
        <p:sp>
          <p:nvSpPr>
            <p:cNvPr name="Freeform 3" id="3"/>
            <p:cNvSpPr/>
            <p:nvPr/>
          </p:nvSpPr>
          <p:spPr>
            <a:xfrm flipH="false" flipV="false" rot="0">
              <a:off x="0" y="0"/>
              <a:ext cx="4274726" cy="1662092"/>
            </a:xfrm>
            <a:custGeom>
              <a:avLst/>
              <a:gdLst/>
              <a:ahLst/>
              <a:cxnLst/>
              <a:rect r="r" b="b" t="t" l="l"/>
              <a:pathLst>
                <a:path h="1662092" w="4274726">
                  <a:moveTo>
                    <a:pt x="24327" y="0"/>
                  </a:moveTo>
                  <a:lnTo>
                    <a:pt x="4250399" y="0"/>
                  </a:lnTo>
                  <a:cubicBezTo>
                    <a:pt x="4263834" y="0"/>
                    <a:pt x="4274726" y="10891"/>
                    <a:pt x="4274726" y="24327"/>
                  </a:cubicBezTo>
                  <a:lnTo>
                    <a:pt x="4274726" y="1637765"/>
                  </a:lnTo>
                  <a:cubicBezTo>
                    <a:pt x="4274726" y="1644217"/>
                    <a:pt x="4272163" y="1650405"/>
                    <a:pt x="4267601" y="1654967"/>
                  </a:cubicBezTo>
                  <a:cubicBezTo>
                    <a:pt x="4263039" y="1659529"/>
                    <a:pt x="4256851" y="1662092"/>
                    <a:pt x="4250399" y="1662092"/>
                  </a:cubicBezTo>
                  <a:lnTo>
                    <a:pt x="24327" y="1662092"/>
                  </a:lnTo>
                  <a:cubicBezTo>
                    <a:pt x="10891" y="1662092"/>
                    <a:pt x="0" y="1651201"/>
                    <a:pt x="0" y="1637765"/>
                  </a:cubicBezTo>
                  <a:lnTo>
                    <a:pt x="0" y="24327"/>
                  </a:lnTo>
                  <a:cubicBezTo>
                    <a:pt x="0" y="10891"/>
                    <a:pt x="10891" y="0"/>
                    <a:pt x="24327" y="0"/>
                  </a:cubicBezTo>
                  <a:close/>
                </a:path>
              </a:pathLst>
            </a:custGeom>
            <a:solidFill>
              <a:srgbClr val="F1F2F2"/>
            </a:solidFill>
          </p:spPr>
        </p:sp>
        <p:sp>
          <p:nvSpPr>
            <p:cNvPr name="TextBox 4" id="4"/>
            <p:cNvSpPr txBox="true"/>
            <p:nvPr/>
          </p:nvSpPr>
          <p:spPr>
            <a:xfrm>
              <a:off x="0" y="-38100"/>
              <a:ext cx="4274726" cy="1700192"/>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455841" y="8740298"/>
            <a:ext cx="20004189" cy="1104251"/>
            <a:chOff x="0" y="0"/>
            <a:chExt cx="5268593" cy="290832"/>
          </a:xfrm>
        </p:grpSpPr>
        <p:sp>
          <p:nvSpPr>
            <p:cNvPr name="Freeform 6" id="6"/>
            <p:cNvSpPr/>
            <p:nvPr/>
          </p:nvSpPr>
          <p:spPr>
            <a:xfrm flipH="false" flipV="false" rot="0">
              <a:off x="0" y="0"/>
              <a:ext cx="5268593" cy="290832"/>
            </a:xfrm>
            <a:custGeom>
              <a:avLst/>
              <a:gdLst/>
              <a:ahLst/>
              <a:cxnLst/>
              <a:rect r="r" b="b" t="t" l="l"/>
              <a:pathLst>
                <a:path h="290832" w="5268593">
                  <a:moveTo>
                    <a:pt x="0" y="0"/>
                  </a:moveTo>
                  <a:lnTo>
                    <a:pt x="5268593" y="0"/>
                  </a:lnTo>
                  <a:lnTo>
                    <a:pt x="5268593" y="290832"/>
                  </a:lnTo>
                  <a:lnTo>
                    <a:pt x="0" y="290832"/>
                  </a:lnTo>
                  <a:close/>
                </a:path>
              </a:pathLst>
            </a:custGeom>
            <a:solidFill>
              <a:srgbClr val="DDDEDE"/>
            </a:solidFill>
          </p:spPr>
        </p:sp>
        <p:sp>
          <p:nvSpPr>
            <p:cNvPr name="TextBox 7" id="7"/>
            <p:cNvSpPr txBox="true"/>
            <p:nvPr/>
          </p:nvSpPr>
          <p:spPr>
            <a:xfrm>
              <a:off x="0" y="-38100"/>
              <a:ext cx="5268593" cy="328932"/>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2614676" y="532535"/>
            <a:ext cx="13431555" cy="1996075"/>
            <a:chOff x="0" y="0"/>
            <a:chExt cx="3537529" cy="525715"/>
          </a:xfrm>
        </p:grpSpPr>
        <p:sp>
          <p:nvSpPr>
            <p:cNvPr name="Freeform 9" id="9"/>
            <p:cNvSpPr/>
            <p:nvPr/>
          </p:nvSpPr>
          <p:spPr>
            <a:xfrm flipH="false" flipV="false" rot="0">
              <a:off x="0" y="0"/>
              <a:ext cx="3537529" cy="525715"/>
            </a:xfrm>
            <a:custGeom>
              <a:avLst/>
              <a:gdLst/>
              <a:ahLst/>
              <a:cxnLst/>
              <a:rect r="r" b="b" t="t" l="l"/>
              <a:pathLst>
                <a:path h="525715" w="3537529">
                  <a:moveTo>
                    <a:pt x="29396" y="0"/>
                  </a:moveTo>
                  <a:lnTo>
                    <a:pt x="3508132" y="0"/>
                  </a:lnTo>
                  <a:cubicBezTo>
                    <a:pt x="3524367" y="0"/>
                    <a:pt x="3537529" y="13161"/>
                    <a:pt x="3537529" y="29396"/>
                  </a:cubicBezTo>
                  <a:lnTo>
                    <a:pt x="3537529" y="496319"/>
                  </a:lnTo>
                  <a:cubicBezTo>
                    <a:pt x="3537529" y="512554"/>
                    <a:pt x="3524367" y="525715"/>
                    <a:pt x="3508132" y="525715"/>
                  </a:cubicBezTo>
                  <a:lnTo>
                    <a:pt x="29396" y="525715"/>
                  </a:lnTo>
                  <a:cubicBezTo>
                    <a:pt x="13161" y="525715"/>
                    <a:pt x="0" y="512554"/>
                    <a:pt x="0" y="496319"/>
                  </a:cubicBezTo>
                  <a:lnTo>
                    <a:pt x="0" y="29396"/>
                  </a:lnTo>
                  <a:cubicBezTo>
                    <a:pt x="0" y="13161"/>
                    <a:pt x="13161" y="0"/>
                    <a:pt x="29396" y="0"/>
                  </a:cubicBezTo>
                  <a:close/>
                </a:path>
              </a:pathLst>
            </a:custGeom>
            <a:solidFill>
              <a:srgbClr val="DDDEDE"/>
            </a:solidFill>
          </p:spPr>
        </p:sp>
        <p:sp>
          <p:nvSpPr>
            <p:cNvPr name="TextBox 10" id="10"/>
            <p:cNvSpPr txBox="true"/>
            <p:nvPr/>
          </p:nvSpPr>
          <p:spPr>
            <a:xfrm>
              <a:off x="0" y="-38100"/>
              <a:ext cx="3537529" cy="563815"/>
            </a:xfrm>
            <a:prstGeom prst="rect">
              <a:avLst/>
            </a:prstGeom>
          </p:spPr>
          <p:txBody>
            <a:bodyPr anchor="ctr" rtlCol="false" tIns="50800" lIns="50800" bIns="50800" rIns="50800"/>
            <a:lstStyle/>
            <a:p>
              <a:pPr algn="ctr">
                <a:lnSpc>
                  <a:spcPts val="2659"/>
                </a:lnSpc>
              </a:pPr>
            </a:p>
          </p:txBody>
        </p:sp>
      </p:grpSp>
      <p:sp>
        <p:nvSpPr>
          <p:cNvPr name="TextBox 11" id="11"/>
          <p:cNvSpPr txBox="true"/>
          <p:nvPr/>
        </p:nvSpPr>
        <p:spPr>
          <a:xfrm rot="0">
            <a:off x="1821688" y="2665934"/>
            <a:ext cx="15017531" cy="4248150"/>
          </a:xfrm>
          <a:prstGeom prst="rect">
            <a:avLst/>
          </a:prstGeom>
        </p:spPr>
        <p:txBody>
          <a:bodyPr anchor="t" rtlCol="false" tIns="0" lIns="0" bIns="0" rIns="0">
            <a:spAutoFit/>
          </a:bodyPr>
          <a:lstStyle/>
          <a:p>
            <a:pPr algn="l">
              <a:lnSpc>
                <a:spcPts val="4200"/>
              </a:lnSpc>
            </a:pPr>
            <a:r>
              <a:rPr lang="en-US" sz="3000">
                <a:solidFill>
                  <a:srgbClr val="000000"/>
                </a:solidFill>
                <a:latin typeface="Nunito"/>
                <a:ea typeface="Nunito"/>
                <a:cs typeface="Nunito"/>
                <a:sym typeface="Nunito"/>
              </a:rPr>
              <a:t>Additionally, the application effectively maintains the details of users/students to whom books have been issued; it also records the issued date and return date.</a:t>
            </a:r>
          </a:p>
          <a:p>
            <a:pPr algn="l">
              <a:lnSpc>
                <a:spcPts val="4200"/>
              </a:lnSpc>
            </a:pPr>
            <a:r>
              <a:rPr lang="en-US" sz="3000">
                <a:solidFill>
                  <a:srgbClr val="000000"/>
                </a:solidFill>
                <a:latin typeface="Nunito"/>
                <a:ea typeface="Nunito"/>
                <a:cs typeface="Nunito"/>
                <a:sym typeface="Nunito"/>
              </a:rPr>
              <a:t>Features:</a:t>
            </a:r>
          </a:p>
          <a:p>
            <a:pPr algn="l">
              <a:lnSpc>
                <a:spcPts val="4200"/>
              </a:lnSpc>
            </a:pPr>
            <a:r>
              <a:rPr lang="en-US" sz="3000">
                <a:solidFill>
                  <a:srgbClr val="000000"/>
                </a:solidFill>
                <a:latin typeface="Nunito"/>
                <a:ea typeface="Nunito"/>
                <a:cs typeface="Nunito"/>
                <a:sym typeface="Nunito"/>
              </a:rPr>
              <a:t>Add, modify and delete book details into the database. Search feature for finding book availability in library stock. Add students records upon issue of a book. Record issue date, return date, and fine (penalty). Payment system/feature allows the librarian to calculate payment details and print bill.</a:t>
            </a:r>
          </a:p>
          <a:p>
            <a:pPr algn="l">
              <a:lnSpc>
                <a:spcPts val="4200"/>
              </a:lnSpc>
            </a:pPr>
          </a:p>
        </p:txBody>
      </p:sp>
      <p:sp>
        <p:nvSpPr>
          <p:cNvPr name="Freeform 12" id="12"/>
          <p:cNvSpPr/>
          <p:nvPr/>
        </p:nvSpPr>
        <p:spPr>
          <a:xfrm flipH="false" flipV="false" rot="4302480">
            <a:off x="16435990" y="335858"/>
            <a:ext cx="2722598" cy="2788509"/>
          </a:xfrm>
          <a:custGeom>
            <a:avLst/>
            <a:gdLst/>
            <a:ahLst/>
            <a:cxnLst/>
            <a:rect r="r" b="b" t="t" l="l"/>
            <a:pathLst>
              <a:path h="2788509" w="2722598">
                <a:moveTo>
                  <a:pt x="0" y="0"/>
                </a:moveTo>
                <a:lnTo>
                  <a:pt x="2722599" y="0"/>
                </a:lnTo>
                <a:lnTo>
                  <a:pt x="2722599" y="2788508"/>
                </a:lnTo>
                <a:lnTo>
                  <a:pt x="0" y="278850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3" id="13"/>
          <p:cNvSpPr/>
          <p:nvPr/>
        </p:nvSpPr>
        <p:spPr>
          <a:xfrm flipH="false" flipV="false" rot="0">
            <a:off x="1336950" y="8175357"/>
            <a:ext cx="3266712" cy="397945"/>
          </a:xfrm>
          <a:custGeom>
            <a:avLst/>
            <a:gdLst/>
            <a:ahLst/>
            <a:cxnLst/>
            <a:rect r="r" b="b" t="t" l="l"/>
            <a:pathLst>
              <a:path h="397945" w="3266712">
                <a:moveTo>
                  <a:pt x="0" y="0"/>
                </a:moveTo>
                <a:lnTo>
                  <a:pt x="3266712" y="0"/>
                </a:lnTo>
                <a:lnTo>
                  <a:pt x="3266712" y="397945"/>
                </a:lnTo>
                <a:lnTo>
                  <a:pt x="0" y="39794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4" id="14"/>
          <p:cNvSpPr txBox="true"/>
          <p:nvPr/>
        </p:nvSpPr>
        <p:spPr>
          <a:xfrm rot="0">
            <a:off x="2614676" y="904875"/>
            <a:ext cx="13114668" cy="1127571"/>
          </a:xfrm>
          <a:prstGeom prst="rect">
            <a:avLst/>
          </a:prstGeom>
        </p:spPr>
        <p:txBody>
          <a:bodyPr anchor="t" rtlCol="false" tIns="0" lIns="0" bIns="0" rIns="0">
            <a:spAutoFit/>
          </a:bodyPr>
          <a:lstStyle/>
          <a:p>
            <a:pPr algn="ctr">
              <a:lnSpc>
                <a:spcPts val="9250"/>
              </a:lnSpc>
            </a:pPr>
            <a:r>
              <a:rPr lang="en-US" sz="6607">
                <a:solidFill>
                  <a:srgbClr val="000000"/>
                </a:solidFill>
                <a:latin typeface="Fredoka"/>
                <a:ea typeface="Fredoka"/>
                <a:cs typeface="Fredoka"/>
                <a:sym typeface="Fredoka"/>
              </a:rPr>
              <a:t>PROJECT OVERVIEW</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1919996"/>
            <a:ext cx="16230600" cy="6310756"/>
            <a:chOff x="0" y="0"/>
            <a:chExt cx="4274726" cy="1662092"/>
          </a:xfrm>
        </p:grpSpPr>
        <p:sp>
          <p:nvSpPr>
            <p:cNvPr name="Freeform 3" id="3"/>
            <p:cNvSpPr/>
            <p:nvPr/>
          </p:nvSpPr>
          <p:spPr>
            <a:xfrm flipH="false" flipV="false" rot="0">
              <a:off x="0" y="0"/>
              <a:ext cx="4274726" cy="1662092"/>
            </a:xfrm>
            <a:custGeom>
              <a:avLst/>
              <a:gdLst/>
              <a:ahLst/>
              <a:cxnLst/>
              <a:rect r="r" b="b" t="t" l="l"/>
              <a:pathLst>
                <a:path h="1662092" w="4274726">
                  <a:moveTo>
                    <a:pt x="24327" y="0"/>
                  </a:moveTo>
                  <a:lnTo>
                    <a:pt x="4250399" y="0"/>
                  </a:lnTo>
                  <a:cubicBezTo>
                    <a:pt x="4263834" y="0"/>
                    <a:pt x="4274726" y="10891"/>
                    <a:pt x="4274726" y="24327"/>
                  </a:cubicBezTo>
                  <a:lnTo>
                    <a:pt x="4274726" y="1637765"/>
                  </a:lnTo>
                  <a:cubicBezTo>
                    <a:pt x="4274726" y="1644217"/>
                    <a:pt x="4272163" y="1650405"/>
                    <a:pt x="4267601" y="1654967"/>
                  </a:cubicBezTo>
                  <a:cubicBezTo>
                    <a:pt x="4263039" y="1659529"/>
                    <a:pt x="4256851" y="1662092"/>
                    <a:pt x="4250399" y="1662092"/>
                  </a:cubicBezTo>
                  <a:lnTo>
                    <a:pt x="24327" y="1662092"/>
                  </a:lnTo>
                  <a:cubicBezTo>
                    <a:pt x="10891" y="1662092"/>
                    <a:pt x="0" y="1651201"/>
                    <a:pt x="0" y="1637765"/>
                  </a:cubicBezTo>
                  <a:lnTo>
                    <a:pt x="0" y="24327"/>
                  </a:lnTo>
                  <a:cubicBezTo>
                    <a:pt x="0" y="10891"/>
                    <a:pt x="10891" y="0"/>
                    <a:pt x="24327" y="0"/>
                  </a:cubicBezTo>
                  <a:close/>
                </a:path>
              </a:pathLst>
            </a:custGeom>
            <a:solidFill>
              <a:srgbClr val="F1F2F2"/>
            </a:solidFill>
          </p:spPr>
        </p:sp>
        <p:sp>
          <p:nvSpPr>
            <p:cNvPr name="TextBox 4" id="4"/>
            <p:cNvSpPr txBox="true"/>
            <p:nvPr/>
          </p:nvSpPr>
          <p:spPr>
            <a:xfrm>
              <a:off x="0" y="-38100"/>
              <a:ext cx="4274726" cy="1700192"/>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455841" y="8740298"/>
            <a:ext cx="20004189" cy="1104251"/>
            <a:chOff x="0" y="0"/>
            <a:chExt cx="5268593" cy="290832"/>
          </a:xfrm>
        </p:grpSpPr>
        <p:sp>
          <p:nvSpPr>
            <p:cNvPr name="Freeform 6" id="6"/>
            <p:cNvSpPr/>
            <p:nvPr/>
          </p:nvSpPr>
          <p:spPr>
            <a:xfrm flipH="false" flipV="false" rot="0">
              <a:off x="0" y="0"/>
              <a:ext cx="5268593" cy="290832"/>
            </a:xfrm>
            <a:custGeom>
              <a:avLst/>
              <a:gdLst/>
              <a:ahLst/>
              <a:cxnLst/>
              <a:rect r="r" b="b" t="t" l="l"/>
              <a:pathLst>
                <a:path h="290832" w="5268593">
                  <a:moveTo>
                    <a:pt x="0" y="0"/>
                  </a:moveTo>
                  <a:lnTo>
                    <a:pt x="5268593" y="0"/>
                  </a:lnTo>
                  <a:lnTo>
                    <a:pt x="5268593" y="290832"/>
                  </a:lnTo>
                  <a:lnTo>
                    <a:pt x="0" y="290832"/>
                  </a:lnTo>
                  <a:close/>
                </a:path>
              </a:pathLst>
            </a:custGeom>
            <a:solidFill>
              <a:srgbClr val="DDDEDE"/>
            </a:solidFill>
          </p:spPr>
        </p:sp>
        <p:sp>
          <p:nvSpPr>
            <p:cNvPr name="TextBox 7" id="7"/>
            <p:cNvSpPr txBox="true"/>
            <p:nvPr/>
          </p:nvSpPr>
          <p:spPr>
            <a:xfrm>
              <a:off x="0" y="-38100"/>
              <a:ext cx="5268593" cy="328932"/>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2970306" y="619030"/>
            <a:ext cx="12347388" cy="1996075"/>
            <a:chOff x="0" y="0"/>
            <a:chExt cx="3251987" cy="525715"/>
          </a:xfrm>
        </p:grpSpPr>
        <p:sp>
          <p:nvSpPr>
            <p:cNvPr name="Freeform 9" id="9"/>
            <p:cNvSpPr/>
            <p:nvPr/>
          </p:nvSpPr>
          <p:spPr>
            <a:xfrm flipH="false" flipV="false" rot="0">
              <a:off x="0" y="0"/>
              <a:ext cx="3251987" cy="525715"/>
            </a:xfrm>
            <a:custGeom>
              <a:avLst/>
              <a:gdLst/>
              <a:ahLst/>
              <a:cxnLst/>
              <a:rect r="r" b="b" t="t" l="l"/>
              <a:pathLst>
                <a:path h="525715" w="3251987">
                  <a:moveTo>
                    <a:pt x="31977" y="0"/>
                  </a:moveTo>
                  <a:lnTo>
                    <a:pt x="3220009" y="0"/>
                  </a:lnTo>
                  <a:cubicBezTo>
                    <a:pt x="3228490" y="0"/>
                    <a:pt x="3236624" y="3369"/>
                    <a:pt x="3242621" y="9366"/>
                  </a:cubicBezTo>
                  <a:cubicBezTo>
                    <a:pt x="3248618" y="15363"/>
                    <a:pt x="3251987" y="23496"/>
                    <a:pt x="3251987" y="31977"/>
                  </a:cubicBezTo>
                  <a:lnTo>
                    <a:pt x="3251987" y="493738"/>
                  </a:lnTo>
                  <a:cubicBezTo>
                    <a:pt x="3251987" y="502219"/>
                    <a:pt x="3248618" y="510352"/>
                    <a:pt x="3242621" y="516349"/>
                  </a:cubicBezTo>
                  <a:cubicBezTo>
                    <a:pt x="3236624" y="522346"/>
                    <a:pt x="3228490" y="525715"/>
                    <a:pt x="3220009" y="525715"/>
                  </a:cubicBezTo>
                  <a:lnTo>
                    <a:pt x="31977" y="525715"/>
                  </a:lnTo>
                  <a:cubicBezTo>
                    <a:pt x="23496" y="525715"/>
                    <a:pt x="15363" y="522346"/>
                    <a:pt x="9366" y="516349"/>
                  </a:cubicBezTo>
                  <a:cubicBezTo>
                    <a:pt x="3369" y="510352"/>
                    <a:pt x="0" y="502219"/>
                    <a:pt x="0" y="493738"/>
                  </a:cubicBezTo>
                  <a:lnTo>
                    <a:pt x="0" y="31977"/>
                  </a:lnTo>
                  <a:cubicBezTo>
                    <a:pt x="0" y="23496"/>
                    <a:pt x="3369" y="15363"/>
                    <a:pt x="9366" y="9366"/>
                  </a:cubicBezTo>
                  <a:cubicBezTo>
                    <a:pt x="15363" y="3369"/>
                    <a:pt x="23496" y="0"/>
                    <a:pt x="31977" y="0"/>
                  </a:cubicBezTo>
                  <a:close/>
                </a:path>
              </a:pathLst>
            </a:custGeom>
            <a:solidFill>
              <a:srgbClr val="DDDEDE"/>
            </a:solidFill>
          </p:spPr>
        </p:sp>
        <p:sp>
          <p:nvSpPr>
            <p:cNvPr name="TextBox 10" id="10"/>
            <p:cNvSpPr txBox="true"/>
            <p:nvPr/>
          </p:nvSpPr>
          <p:spPr>
            <a:xfrm>
              <a:off x="0" y="-38100"/>
              <a:ext cx="3251987" cy="563815"/>
            </a:xfrm>
            <a:prstGeom prst="rect">
              <a:avLst/>
            </a:prstGeom>
          </p:spPr>
          <p:txBody>
            <a:bodyPr anchor="ctr" rtlCol="false" tIns="50800" lIns="50800" bIns="50800" rIns="50800"/>
            <a:lstStyle/>
            <a:p>
              <a:pPr algn="ctr">
                <a:lnSpc>
                  <a:spcPts val="2659"/>
                </a:lnSpc>
              </a:pPr>
            </a:p>
          </p:txBody>
        </p:sp>
      </p:grpSp>
      <p:sp>
        <p:nvSpPr>
          <p:cNvPr name="TextBox 11" id="11"/>
          <p:cNvSpPr txBox="true"/>
          <p:nvPr/>
        </p:nvSpPr>
        <p:spPr>
          <a:xfrm rot="0">
            <a:off x="2124126" y="3232827"/>
            <a:ext cx="14039749" cy="3714750"/>
          </a:xfrm>
          <a:prstGeom prst="rect">
            <a:avLst/>
          </a:prstGeom>
        </p:spPr>
        <p:txBody>
          <a:bodyPr anchor="t" rtlCol="false" tIns="0" lIns="0" bIns="0" rIns="0">
            <a:spAutoFit/>
          </a:bodyPr>
          <a:lstStyle/>
          <a:p>
            <a:pPr algn="ctr">
              <a:lnSpc>
                <a:spcPts val="4200"/>
              </a:lnSpc>
            </a:pPr>
            <a:r>
              <a:rPr lang="en-US" sz="3000">
                <a:solidFill>
                  <a:srgbClr val="000000"/>
                </a:solidFill>
                <a:latin typeface="Nunito"/>
                <a:ea typeface="Nunito"/>
                <a:cs typeface="Nunito"/>
                <a:sym typeface="Nunito"/>
              </a:rPr>
              <a:t>The library management system is designed to assist librarians and users in educational institutions, such as schools and universities, in efficiently managing library activities. Compared to manual methods using pen and paper, this system stores data in a computer database, reducing time and effort while minimizing errors. This project, implemented using Java with MS Access, is an ideal choice for final-year students, as it not only enhances programming skills but also strengthens personal portfolios.</a:t>
            </a:r>
          </a:p>
        </p:txBody>
      </p:sp>
      <p:sp>
        <p:nvSpPr>
          <p:cNvPr name="TextBox 12" id="12"/>
          <p:cNvSpPr txBox="true"/>
          <p:nvPr/>
        </p:nvSpPr>
        <p:spPr>
          <a:xfrm rot="0">
            <a:off x="4543721" y="904875"/>
            <a:ext cx="9200557" cy="1127571"/>
          </a:xfrm>
          <a:prstGeom prst="rect">
            <a:avLst/>
          </a:prstGeom>
        </p:spPr>
        <p:txBody>
          <a:bodyPr anchor="t" rtlCol="false" tIns="0" lIns="0" bIns="0" rIns="0">
            <a:spAutoFit/>
          </a:bodyPr>
          <a:lstStyle/>
          <a:p>
            <a:pPr algn="ctr">
              <a:lnSpc>
                <a:spcPts val="9250"/>
              </a:lnSpc>
            </a:pPr>
            <a:r>
              <a:rPr lang="en-US" sz="6607">
                <a:solidFill>
                  <a:srgbClr val="000000"/>
                </a:solidFill>
                <a:latin typeface="Fredoka"/>
                <a:ea typeface="Fredoka"/>
                <a:cs typeface="Fredoka"/>
                <a:sym typeface="Fredoka"/>
              </a:rPr>
              <a:t>INTRODUCTION </a:t>
            </a:r>
          </a:p>
        </p:txBody>
      </p:sp>
      <p:sp>
        <p:nvSpPr>
          <p:cNvPr name="Freeform 13" id="13"/>
          <p:cNvSpPr/>
          <p:nvPr/>
        </p:nvSpPr>
        <p:spPr>
          <a:xfrm flipH="false" flipV="false" rot="4302480">
            <a:off x="16435990" y="335858"/>
            <a:ext cx="2722598" cy="2788509"/>
          </a:xfrm>
          <a:custGeom>
            <a:avLst/>
            <a:gdLst/>
            <a:ahLst/>
            <a:cxnLst/>
            <a:rect r="r" b="b" t="t" l="l"/>
            <a:pathLst>
              <a:path h="2788509" w="2722598">
                <a:moveTo>
                  <a:pt x="0" y="0"/>
                </a:moveTo>
                <a:lnTo>
                  <a:pt x="2722599" y="0"/>
                </a:lnTo>
                <a:lnTo>
                  <a:pt x="2722599" y="2788508"/>
                </a:lnTo>
                <a:lnTo>
                  <a:pt x="0" y="278850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4" id="14"/>
          <p:cNvSpPr/>
          <p:nvPr/>
        </p:nvSpPr>
        <p:spPr>
          <a:xfrm flipH="false" flipV="false" rot="0">
            <a:off x="1636780" y="8011632"/>
            <a:ext cx="3266712" cy="397945"/>
          </a:xfrm>
          <a:custGeom>
            <a:avLst/>
            <a:gdLst/>
            <a:ahLst/>
            <a:cxnLst/>
            <a:rect r="r" b="b" t="t" l="l"/>
            <a:pathLst>
              <a:path h="397945" w="3266712">
                <a:moveTo>
                  <a:pt x="0" y="0"/>
                </a:moveTo>
                <a:lnTo>
                  <a:pt x="3266712" y="0"/>
                </a:lnTo>
                <a:lnTo>
                  <a:pt x="3266712" y="397945"/>
                </a:lnTo>
                <a:lnTo>
                  <a:pt x="0" y="39794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1919996"/>
            <a:ext cx="16230600" cy="6310756"/>
            <a:chOff x="0" y="0"/>
            <a:chExt cx="4274726" cy="1662092"/>
          </a:xfrm>
        </p:grpSpPr>
        <p:sp>
          <p:nvSpPr>
            <p:cNvPr name="Freeform 3" id="3"/>
            <p:cNvSpPr/>
            <p:nvPr/>
          </p:nvSpPr>
          <p:spPr>
            <a:xfrm flipH="false" flipV="false" rot="0">
              <a:off x="0" y="0"/>
              <a:ext cx="4274726" cy="1662092"/>
            </a:xfrm>
            <a:custGeom>
              <a:avLst/>
              <a:gdLst/>
              <a:ahLst/>
              <a:cxnLst/>
              <a:rect r="r" b="b" t="t" l="l"/>
              <a:pathLst>
                <a:path h="1662092" w="4274726">
                  <a:moveTo>
                    <a:pt x="24327" y="0"/>
                  </a:moveTo>
                  <a:lnTo>
                    <a:pt x="4250399" y="0"/>
                  </a:lnTo>
                  <a:cubicBezTo>
                    <a:pt x="4263834" y="0"/>
                    <a:pt x="4274726" y="10891"/>
                    <a:pt x="4274726" y="24327"/>
                  </a:cubicBezTo>
                  <a:lnTo>
                    <a:pt x="4274726" y="1637765"/>
                  </a:lnTo>
                  <a:cubicBezTo>
                    <a:pt x="4274726" y="1644217"/>
                    <a:pt x="4272163" y="1650405"/>
                    <a:pt x="4267601" y="1654967"/>
                  </a:cubicBezTo>
                  <a:cubicBezTo>
                    <a:pt x="4263039" y="1659529"/>
                    <a:pt x="4256851" y="1662092"/>
                    <a:pt x="4250399" y="1662092"/>
                  </a:cubicBezTo>
                  <a:lnTo>
                    <a:pt x="24327" y="1662092"/>
                  </a:lnTo>
                  <a:cubicBezTo>
                    <a:pt x="10891" y="1662092"/>
                    <a:pt x="0" y="1651201"/>
                    <a:pt x="0" y="1637765"/>
                  </a:cubicBezTo>
                  <a:lnTo>
                    <a:pt x="0" y="24327"/>
                  </a:lnTo>
                  <a:cubicBezTo>
                    <a:pt x="0" y="10891"/>
                    <a:pt x="10891" y="0"/>
                    <a:pt x="24327" y="0"/>
                  </a:cubicBezTo>
                  <a:close/>
                </a:path>
              </a:pathLst>
            </a:custGeom>
            <a:solidFill>
              <a:srgbClr val="F1F2F2"/>
            </a:solidFill>
          </p:spPr>
        </p:sp>
        <p:sp>
          <p:nvSpPr>
            <p:cNvPr name="TextBox 4" id="4"/>
            <p:cNvSpPr txBox="true"/>
            <p:nvPr/>
          </p:nvSpPr>
          <p:spPr>
            <a:xfrm>
              <a:off x="0" y="-38100"/>
              <a:ext cx="4274726" cy="1700192"/>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455841" y="8740298"/>
            <a:ext cx="20004189" cy="1104251"/>
            <a:chOff x="0" y="0"/>
            <a:chExt cx="5268593" cy="290832"/>
          </a:xfrm>
        </p:grpSpPr>
        <p:sp>
          <p:nvSpPr>
            <p:cNvPr name="Freeform 6" id="6"/>
            <p:cNvSpPr/>
            <p:nvPr/>
          </p:nvSpPr>
          <p:spPr>
            <a:xfrm flipH="false" flipV="false" rot="0">
              <a:off x="0" y="0"/>
              <a:ext cx="5268593" cy="290832"/>
            </a:xfrm>
            <a:custGeom>
              <a:avLst/>
              <a:gdLst/>
              <a:ahLst/>
              <a:cxnLst/>
              <a:rect r="r" b="b" t="t" l="l"/>
              <a:pathLst>
                <a:path h="290832" w="5268593">
                  <a:moveTo>
                    <a:pt x="0" y="0"/>
                  </a:moveTo>
                  <a:lnTo>
                    <a:pt x="5268593" y="0"/>
                  </a:lnTo>
                  <a:lnTo>
                    <a:pt x="5268593" y="290832"/>
                  </a:lnTo>
                  <a:lnTo>
                    <a:pt x="0" y="290832"/>
                  </a:lnTo>
                  <a:close/>
                </a:path>
              </a:pathLst>
            </a:custGeom>
            <a:solidFill>
              <a:srgbClr val="DDDEDE"/>
            </a:solidFill>
          </p:spPr>
        </p:sp>
        <p:sp>
          <p:nvSpPr>
            <p:cNvPr name="TextBox 7" id="7"/>
            <p:cNvSpPr txBox="true"/>
            <p:nvPr/>
          </p:nvSpPr>
          <p:spPr>
            <a:xfrm>
              <a:off x="0" y="-38100"/>
              <a:ext cx="5268593" cy="328932"/>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2614676" y="532535"/>
            <a:ext cx="13431555" cy="1996075"/>
            <a:chOff x="0" y="0"/>
            <a:chExt cx="3537529" cy="525715"/>
          </a:xfrm>
        </p:grpSpPr>
        <p:sp>
          <p:nvSpPr>
            <p:cNvPr name="Freeform 9" id="9"/>
            <p:cNvSpPr/>
            <p:nvPr/>
          </p:nvSpPr>
          <p:spPr>
            <a:xfrm flipH="false" flipV="false" rot="0">
              <a:off x="0" y="0"/>
              <a:ext cx="3537529" cy="525715"/>
            </a:xfrm>
            <a:custGeom>
              <a:avLst/>
              <a:gdLst/>
              <a:ahLst/>
              <a:cxnLst/>
              <a:rect r="r" b="b" t="t" l="l"/>
              <a:pathLst>
                <a:path h="525715" w="3537529">
                  <a:moveTo>
                    <a:pt x="29396" y="0"/>
                  </a:moveTo>
                  <a:lnTo>
                    <a:pt x="3508132" y="0"/>
                  </a:lnTo>
                  <a:cubicBezTo>
                    <a:pt x="3524367" y="0"/>
                    <a:pt x="3537529" y="13161"/>
                    <a:pt x="3537529" y="29396"/>
                  </a:cubicBezTo>
                  <a:lnTo>
                    <a:pt x="3537529" y="496319"/>
                  </a:lnTo>
                  <a:cubicBezTo>
                    <a:pt x="3537529" y="512554"/>
                    <a:pt x="3524367" y="525715"/>
                    <a:pt x="3508132" y="525715"/>
                  </a:cubicBezTo>
                  <a:lnTo>
                    <a:pt x="29396" y="525715"/>
                  </a:lnTo>
                  <a:cubicBezTo>
                    <a:pt x="13161" y="525715"/>
                    <a:pt x="0" y="512554"/>
                    <a:pt x="0" y="496319"/>
                  </a:cubicBezTo>
                  <a:lnTo>
                    <a:pt x="0" y="29396"/>
                  </a:lnTo>
                  <a:cubicBezTo>
                    <a:pt x="0" y="13161"/>
                    <a:pt x="13161" y="0"/>
                    <a:pt x="29396" y="0"/>
                  </a:cubicBezTo>
                  <a:close/>
                </a:path>
              </a:pathLst>
            </a:custGeom>
            <a:solidFill>
              <a:srgbClr val="DDDEDE"/>
            </a:solidFill>
          </p:spPr>
        </p:sp>
        <p:sp>
          <p:nvSpPr>
            <p:cNvPr name="TextBox 10" id="10"/>
            <p:cNvSpPr txBox="true"/>
            <p:nvPr/>
          </p:nvSpPr>
          <p:spPr>
            <a:xfrm>
              <a:off x="0" y="-38100"/>
              <a:ext cx="3537529" cy="563815"/>
            </a:xfrm>
            <a:prstGeom prst="rect">
              <a:avLst/>
            </a:prstGeom>
          </p:spPr>
          <p:txBody>
            <a:bodyPr anchor="ctr" rtlCol="false" tIns="50800" lIns="50800" bIns="50800" rIns="50800"/>
            <a:lstStyle/>
            <a:p>
              <a:pPr algn="ctr">
                <a:lnSpc>
                  <a:spcPts val="2659"/>
                </a:lnSpc>
              </a:pPr>
            </a:p>
          </p:txBody>
        </p:sp>
      </p:grpSp>
      <p:sp>
        <p:nvSpPr>
          <p:cNvPr name="TextBox 11" id="11"/>
          <p:cNvSpPr txBox="true"/>
          <p:nvPr/>
        </p:nvSpPr>
        <p:spPr>
          <a:xfrm rot="0">
            <a:off x="1821688" y="2665934"/>
            <a:ext cx="15017531" cy="4781550"/>
          </a:xfrm>
          <a:prstGeom prst="rect">
            <a:avLst/>
          </a:prstGeom>
        </p:spPr>
        <p:txBody>
          <a:bodyPr anchor="t" rtlCol="false" tIns="0" lIns="0" bIns="0" rIns="0">
            <a:spAutoFit/>
          </a:bodyPr>
          <a:lstStyle/>
          <a:p>
            <a:pPr algn="l">
              <a:lnSpc>
                <a:spcPts val="4200"/>
              </a:lnSpc>
            </a:pPr>
            <a:r>
              <a:rPr lang="en-US" sz="3000">
                <a:solidFill>
                  <a:srgbClr val="000000"/>
                </a:solidFill>
                <a:latin typeface="Nunito"/>
                <a:ea typeface="Nunito"/>
                <a:cs typeface="Nunito"/>
                <a:sym typeface="Nunito"/>
              </a:rPr>
              <a:t>Technologies and Products Used:</a:t>
            </a:r>
          </a:p>
          <a:p>
            <a:pPr algn="l">
              <a:lnSpc>
                <a:spcPts val="4200"/>
              </a:lnSpc>
            </a:pPr>
            <a:r>
              <a:rPr lang="en-US" sz="3000">
                <a:solidFill>
                  <a:srgbClr val="000000"/>
                </a:solidFill>
                <a:latin typeface="Nunito"/>
                <a:ea typeface="Nunito"/>
                <a:cs typeface="Nunito"/>
                <a:sym typeface="Nunito"/>
              </a:rPr>
              <a:t>NetBeans 5.0</a:t>
            </a:r>
          </a:p>
          <a:p>
            <a:pPr algn="l">
              <a:lnSpc>
                <a:spcPts val="4200"/>
              </a:lnSpc>
            </a:pPr>
            <a:r>
              <a:rPr lang="en-US" sz="3000">
                <a:solidFill>
                  <a:srgbClr val="000000"/>
                </a:solidFill>
                <a:latin typeface="Nunito"/>
                <a:ea typeface="Nunito"/>
                <a:cs typeface="Nunito"/>
                <a:sym typeface="Nunito"/>
              </a:rPr>
              <a:t>Tomcat 5.5 embedded in NetBeans</a:t>
            </a:r>
          </a:p>
          <a:p>
            <a:pPr algn="l">
              <a:lnSpc>
                <a:spcPts val="4200"/>
              </a:lnSpc>
            </a:pPr>
            <a:r>
              <a:rPr lang="en-US" sz="3000">
                <a:solidFill>
                  <a:srgbClr val="000000"/>
                </a:solidFill>
                <a:latin typeface="Nunito"/>
                <a:ea typeface="Nunito"/>
                <a:cs typeface="Nunito"/>
                <a:sym typeface="Nunito"/>
              </a:rPr>
              <a:t>Oracle10g Express Edition</a:t>
            </a:r>
          </a:p>
          <a:p>
            <a:pPr algn="l">
              <a:lnSpc>
                <a:spcPts val="4200"/>
              </a:lnSpc>
            </a:pPr>
            <a:r>
              <a:rPr lang="en-US" sz="3000">
                <a:solidFill>
                  <a:srgbClr val="000000"/>
                </a:solidFill>
                <a:latin typeface="Nunito"/>
                <a:ea typeface="Nunito"/>
                <a:cs typeface="Nunito"/>
                <a:sym typeface="Nunito"/>
              </a:rPr>
              <a:t>Jboss 4.0.3</a:t>
            </a:r>
          </a:p>
          <a:p>
            <a:pPr algn="l">
              <a:lnSpc>
                <a:spcPts val="4200"/>
              </a:lnSpc>
            </a:pPr>
            <a:r>
              <a:rPr lang="en-US" sz="3000">
                <a:solidFill>
                  <a:srgbClr val="000000"/>
                </a:solidFill>
                <a:latin typeface="Nunito"/>
                <a:ea typeface="Nunito"/>
                <a:cs typeface="Nunito"/>
                <a:sym typeface="Nunito"/>
              </a:rPr>
              <a:t>Java Server Pages (JSP)</a:t>
            </a:r>
          </a:p>
          <a:p>
            <a:pPr algn="l">
              <a:lnSpc>
                <a:spcPts val="4200"/>
              </a:lnSpc>
            </a:pPr>
            <a:r>
              <a:rPr lang="en-US" sz="3000">
                <a:solidFill>
                  <a:srgbClr val="000000"/>
                </a:solidFill>
                <a:latin typeface="Nunito"/>
                <a:ea typeface="Nunito"/>
                <a:cs typeface="Nunito"/>
                <a:sym typeface="Nunito"/>
              </a:rPr>
              <a:t>Java Beans</a:t>
            </a:r>
          </a:p>
          <a:p>
            <a:pPr algn="l">
              <a:lnSpc>
                <a:spcPts val="4200"/>
              </a:lnSpc>
            </a:pPr>
            <a:r>
              <a:rPr lang="en-US" sz="3000">
                <a:solidFill>
                  <a:srgbClr val="000000"/>
                </a:solidFill>
                <a:latin typeface="Nunito"/>
                <a:ea typeface="Nunito"/>
                <a:cs typeface="Nunito"/>
                <a:sym typeface="Nunito"/>
              </a:rPr>
              <a:t>Enterprise Java Beans</a:t>
            </a:r>
          </a:p>
          <a:p>
            <a:pPr algn="l">
              <a:lnSpc>
                <a:spcPts val="4200"/>
              </a:lnSpc>
            </a:pPr>
          </a:p>
        </p:txBody>
      </p:sp>
      <p:sp>
        <p:nvSpPr>
          <p:cNvPr name="Freeform 12" id="12"/>
          <p:cNvSpPr/>
          <p:nvPr/>
        </p:nvSpPr>
        <p:spPr>
          <a:xfrm flipH="false" flipV="false" rot="4302480">
            <a:off x="16435990" y="335858"/>
            <a:ext cx="2722598" cy="2788509"/>
          </a:xfrm>
          <a:custGeom>
            <a:avLst/>
            <a:gdLst/>
            <a:ahLst/>
            <a:cxnLst/>
            <a:rect r="r" b="b" t="t" l="l"/>
            <a:pathLst>
              <a:path h="2788509" w="2722598">
                <a:moveTo>
                  <a:pt x="0" y="0"/>
                </a:moveTo>
                <a:lnTo>
                  <a:pt x="2722599" y="0"/>
                </a:lnTo>
                <a:lnTo>
                  <a:pt x="2722599" y="2788508"/>
                </a:lnTo>
                <a:lnTo>
                  <a:pt x="0" y="278850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3" id="13"/>
          <p:cNvSpPr/>
          <p:nvPr/>
        </p:nvSpPr>
        <p:spPr>
          <a:xfrm flipH="false" flipV="false" rot="0">
            <a:off x="1336950" y="8175357"/>
            <a:ext cx="3266712" cy="397945"/>
          </a:xfrm>
          <a:custGeom>
            <a:avLst/>
            <a:gdLst/>
            <a:ahLst/>
            <a:cxnLst/>
            <a:rect r="r" b="b" t="t" l="l"/>
            <a:pathLst>
              <a:path h="397945" w="3266712">
                <a:moveTo>
                  <a:pt x="0" y="0"/>
                </a:moveTo>
                <a:lnTo>
                  <a:pt x="3266712" y="0"/>
                </a:lnTo>
                <a:lnTo>
                  <a:pt x="3266712" y="397945"/>
                </a:lnTo>
                <a:lnTo>
                  <a:pt x="0" y="39794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4" id="14"/>
          <p:cNvSpPr txBox="true"/>
          <p:nvPr/>
        </p:nvSpPr>
        <p:spPr>
          <a:xfrm rot="0">
            <a:off x="2614676" y="904875"/>
            <a:ext cx="13114668" cy="1127571"/>
          </a:xfrm>
          <a:prstGeom prst="rect">
            <a:avLst/>
          </a:prstGeom>
        </p:spPr>
        <p:txBody>
          <a:bodyPr anchor="t" rtlCol="false" tIns="0" lIns="0" bIns="0" rIns="0">
            <a:spAutoFit/>
          </a:bodyPr>
          <a:lstStyle/>
          <a:p>
            <a:pPr algn="ctr">
              <a:lnSpc>
                <a:spcPts val="9250"/>
              </a:lnSpc>
            </a:pPr>
            <a:r>
              <a:rPr lang="en-US" sz="6607">
                <a:solidFill>
                  <a:srgbClr val="000000"/>
                </a:solidFill>
                <a:latin typeface="Fredoka"/>
                <a:ea typeface="Fredoka"/>
                <a:cs typeface="Fredoka"/>
                <a:sym typeface="Fredoka"/>
              </a:rPr>
              <a:t>PROJECT OVERVIEW</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1919996"/>
            <a:ext cx="16230600" cy="6310756"/>
            <a:chOff x="0" y="0"/>
            <a:chExt cx="4274726" cy="1662092"/>
          </a:xfrm>
        </p:grpSpPr>
        <p:sp>
          <p:nvSpPr>
            <p:cNvPr name="Freeform 3" id="3"/>
            <p:cNvSpPr/>
            <p:nvPr/>
          </p:nvSpPr>
          <p:spPr>
            <a:xfrm flipH="false" flipV="false" rot="0">
              <a:off x="0" y="0"/>
              <a:ext cx="4274726" cy="1662092"/>
            </a:xfrm>
            <a:custGeom>
              <a:avLst/>
              <a:gdLst/>
              <a:ahLst/>
              <a:cxnLst/>
              <a:rect r="r" b="b" t="t" l="l"/>
              <a:pathLst>
                <a:path h="1662092" w="4274726">
                  <a:moveTo>
                    <a:pt x="24327" y="0"/>
                  </a:moveTo>
                  <a:lnTo>
                    <a:pt x="4250399" y="0"/>
                  </a:lnTo>
                  <a:cubicBezTo>
                    <a:pt x="4263834" y="0"/>
                    <a:pt x="4274726" y="10891"/>
                    <a:pt x="4274726" y="24327"/>
                  </a:cubicBezTo>
                  <a:lnTo>
                    <a:pt x="4274726" y="1637765"/>
                  </a:lnTo>
                  <a:cubicBezTo>
                    <a:pt x="4274726" y="1644217"/>
                    <a:pt x="4272163" y="1650405"/>
                    <a:pt x="4267601" y="1654967"/>
                  </a:cubicBezTo>
                  <a:cubicBezTo>
                    <a:pt x="4263039" y="1659529"/>
                    <a:pt x="4256851" y="1662092"/>
                    <a:pt x="4250399" y="1662092"/>
                  </a:cubicBezTo>
                  <a:lnTo>
                    <a:pt x="24327" y="1662092"/>
                  </a:lnTo>
                  <a:cubicBezTo>
                    <a:pt x="10891" y="1662092"/>
                    <a:pt x="0" y="1651201"/>
                    <a:pt x="0" y="1637765"/>
                  </a:cubicBezTo>
                  <a:lnTo>
                    <a:pt x="0" y="24327"/>
                  </a:lnTo>
                  <a:cubicBezTo>
                    <a:pt x="0" y="10891"/>
                    <a:pt x="10891" y="0"/>
                    <a:pt x="24327" y="0"/>
                  </a:cubicBezTo>
                  <a:close/>
                </a:path>
              </a:pathLst>
            </a:custGeom>
            <a:solidFill>
              <a:srgbClr val="F1F2F2"/>
            </a:solidFill>
          </p:spPr>
        </p:sp>
        <p:sp>
          <p:nvSpPr>
            <p:cNvPr name="TextBox 4" id="4"/>
            <p:cNvSpPr txBox="true"/>
            <p:nvPr/>
          </p:nvSpPr>
          <p:spPr>
            <a:xfrm>
              <a:off x="0" y="-38100"/>
              <a:ext cx="4274726" cy="1700192"/>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455841" y="8740298"/>
            <a:ext cx="20004189" cy="1104251"/>
            <a:chOff x="0" y="0"/>
            <a:chExt cx="5268593" cy="290832"/>
          </a:xfrm>
        </p:grpSpPr>
        <p:sp>
          <p:nvSpPr>
            <p:cNvPr name="Freeform 6" id="6"/>
            <p:cNvSpPr/>
            <p:nvPr/>
          </p:nvSpPr>
          <p:spPr>
            <a:xfrm flipH="false" flipV="false" rot="0">
              <a:off x="0" y="0"/>
              <a:ext cx="5268593" cy="290832"/>
            </a:xfrm>
            <a:custGeom>
              <a:avLst/>
              <a:gdLst/>
              <a:ahLst/>
              <a:cxnLst/>
              <a:rect r="r" b="b" t="t" l="l"/>
              <a:pathLst>
                <a:path h="290832" w="5268593">
                  <a:moveTo>
                    <a:pt x="0" y="0"/>
                  </a:moveTo>
                  <a:lnTo>
                    <a:pt x="5268593" y="0"/>
                  </a:lnTo>
                  <a:lnTo>
                    <a:pt x="5268593" y="290832"/>
                  </a:lnTo>
                  <a:lnTo>
                    <a:pt x="0" y="290832"/>
                  </a:lnTo>
                  <a:close/>
                </a:path>
              </a:pathLst>
            </a:custGeom>
            <a:solidFill>
              <a:srgbClr val="DDDEDE"/>
            </a:solidFill>
          </p:spPr>
        </p:sp>
        <p:sp>
          <p:nvSpPr>
            <p:cNvPr name="TextBox 7" id="7"/>
            <p:cNvSpPr txBox="true"/>
            <p:nvPr/>
          </p:nvSpPr>
          <p:spPr>
            <a:xfrm>
              <a:off x="0" y="-38100"/>
              <a:ext cx="5268593" cy="328932"/>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2614676" y="532535"/>
            <a:ext cx="13431555" cy="1996075"/>
            <a:chOff x="0" y="0"/>
            <a:chExt cx="3537529" cy="525715"/>
          </a:xfrm>
        </p:grpSpPr>
        <p:sp>
          <p:nvSpPr>
            <p:cNvPr name="Freeform 9" id="9"/>
            <p:cNvSpPr/>
            <p:nvPr/>
          </p:nvSpPr>
          <p:spPr>
            <a:xfrm flipH="false" flipV="false" rot="0">
              <a:off x="0" y="0"/>
              <a:ext cx="3537529" cy="525715"/>
            </a:xfrm>
            <a:custGeom>
              <a:avLst/>
              <a:gdLst/>
              <a:ahLst/>
              <a:cxnLst/>
              <a:rect r="r" b="b" t="t" l="l"/>
              <a:pathLst>
                <a:path h="525715" w="3537529">
                  <a:moveTo>
                    <a:pt x="29396" y="0"/>
                  </a:moveTo>
                  <a:lnTo>
                    <a:pt x="3508132" y="0"/>
                  </a:lnTo>
                  <a:cubicBezTo>
                    <a:pt x="3524367" y="0"/>
                    <a:pt x="3537529" y="13161"/>
                    <a:pt x="3537529" y="29396"/>
                  </a:cubicBezTo>
                  <a:lnTo>
                    <a:pt x="3537529" y="496319"/>
                  </a:lnTo>
                  <a:cubicBezTo>
                    <a:pt x="3537529" y="512554"/>
                    <a:pt x="3524367" y="525715"/>
                    <a:pt x="3508132" y="525715"/>
                  </a:cubicBezTo>
                  <a:lnTo>
                    <a:pt x="29396" y="525715"/>
                  </a:lnTo>
                  <a:cubicBezTo>
                    <a:pt x="13161" y="525715"/>
                    <a:pt x="0" y="512554"/>
                    <a:pt x="0" y="496319"/>
                  </a:cubicBezTo>
                  <a:lnTo>
                    <a:pt x="0" y="29396"/>
                  </a:lnTo>
                  <a:cubicBezTo>
                    <a:pt x="0" y="13161"/>
                    <a:pt x="13161" y="0"/>
                    <a:pt x="29396" y="0"/>
                  </a:cubicBezTo>
                  <a:close/>
                </a:path>
              </a:pathLst>
            </a:custGeom>
            <a:solidFill>
              <a:srgbClr val="DDDEDE"/>
            </a:solidFill>
          </p:spPr>
        </p:sp>
        <p:sp>
          <p:nvSpPr>
            <p:cNvPr name="TextBox 10" id="10"/>
            <p:cNvSpPr txBox="true"/>
            <p:nvPr/>
          </p:nvSpPr>
          <p:spPr>
            <a:xfrm>
              <a:off x="0" y="-38100"/>
              <a:ext cx="3537529" cy="563815"/>
            </a:xfrm>
            <a:prstGeom prst="rect">
              <a:avLst/>
            </a:prstGeom>
          </p:spPr>
          <p:txBody>
            <a:bodyPr anchor="ctr" rtlCol="false" tIns="50800" lIns="50800" bIns="50800" rIns="50800"/>
            <a:lstStyle/>
            <a:p>
              <a:pPr algn="ctr">
                <a:lnSpc>
                  <a:spcPts val="2659"/>
                </a:lnSpc>
              </a:pPr>
            </a:p>
          </p:txBody>
        </p:sp>
      </p:grpSp>
      <p:sp>
        <p:nvSpPr>
          <p:cNvPr name="TextBox 11" id="11"/>
          <p:cNvSpPr txBox="true"/>
          <p:nvPr/>
        </p:nvSpPr>
        <p:spPr>
          <a:xfrm rot="0">
            <a:off x="1821688" y="2665934"/>
            <a:ext cx="15017531" cy="4248150"/>
          </a:xfrm>
          <a:prstGeom prst="rect">
            <a:avLst/>
          </a:prstGeom>
        </p:spPr>
        <p:txBody>
          <a:bodyPr anchor="t" rtlCol="false" tIns="0" lIns="0" bIns="0" rIns="0">
            <a:spAutoFit/>
          </a:bodyPr>
          <a:lstStyle/>
          <a:p>
            <a:pPr algn="l">
              <a:lnSpc>
                <a:spcPts val="4200"/>
              </a:lnSpc>
            </a:pPr>
            <a:r>
              <a:rPr lang="en-US" sz="3000">
                <a:solidFill>
                  <a:srgbClr val="000000"/>
                </a:solidFill>
                <a:latin typeface="Nunito"/>
                <a:ea typeface="Nunito"/>
                <a:cs typeface="Nunito"/>
                <a:sym typeface="Nunito"/>
              </a:rPr>
              <a:t>Modules Overview:</a:t>
            </a:r>
          </a:p>
          <a:p>
            <a:pPr algn="l">
              <a:lnSpc>
                <a:spcPts val="4200"/>
              </a:lnSpc>
            </a:pPr>
            <a:r>
              <a:rPr lang="en-US" sz="3000">
                <a:solidFill>
                  <a:srgbClr val="000000"/>
                </a:solidFill>
                <a:latin typeface="Nunito"/>
                <a:ea typeface="Nunito"/>
                <a:cs typeface="Nunito"/>
                <a:sym typeface="Nunito"/>
              </a:rPr>
              <a:t>Insertion Module: With the help of this module, librarian can insert information and details of users along with book details and time and date of book issue.</a:t>
            </a:r>
          </a:p>
          <a:p>
            <a:pPr algn="l">
              <a:lnSpc>
                <a:spcPts val="4200"/>
              </a:lnSpc>
            </a:pPr>
            <a:r>
              <a:rPr lang="en-US" sz="3000">
                <a:solidFill>
                  <a:srgbClr val="000000"/>
                </a:solidFill>
                <a:latin typeface="Nunito"/>
                <a:ea typeface="Nunito"/>
                <a:cs typeface="Nunito"/>
                <a:sym typeface="Nunito"/>
              </a:rPr>
              <a:t>Updating Module: This module allows modification to the existing records and details in the library management system database.</a:t>
            </a:r>
          </a:p>
          <a:p>
            <a:pPr algn="l">
              <a:lnSpc>
                <a:spcPts val="4200"/>
              </a:lnSpc>
            </a:pPr>
            <a:r>
              <a:rPr lang="en-US" sz="3000">
                <a:solidFill>
                  <a:srgbClr val="000000"/>
                </a:solidFill>
                <a:latin typeface="Nunito"/>
                <a:ea typeface="Nunito"/>
                <a:cs typeface="Nunito"/>
                <a:sym typeface="Nunito"/>
              </a:rPr>
              <a:t>Report Generation Module: This module allows task such as printing payment details, stock details of books, etc</a:t>
            </a:r>
          </a:p>
          <a:p>
            <a:pPr algn="l">
              <a:lnSpc>
                <a:spcPts val="4200"/>
              </a:lnSpc>
            </a:pPr>
          </a:p>
        </p:txBody>
      </p:sp>
      <p:sp>
        <p:nvSpPr>
          <p:cNvPr name="Freeform 12" id="12"/>
          <p:cNvSpPr/>
          <p:nvPr/>
        </p:nvSpPr>
        <p:spPr>
          <a:xfrm flipH="false" flipV="false" rot="4302480">
            <a:off x="16435990" y="335858"/>
            <a:ext cx="2722598" cy="2788509"/>
          </a:xfrm>
          <a:custGeom>
            <a:avLst/>
            <a:gdLst/>
            <a:ahLst/>
            <a:cxnLst/>
            <a:rect r="r" b="b" t="t" l="l"/>
            <a:pathLst>
              <a:path h="2788509" w="2722598">
                <a:moveTo>
                  <a:pt x="0" y="0"/>
                </a:moveTo>
                <a:lnTo>
                  <a:pt x="2722599" y="0"/>
                </a:lnTo>
                <a:lnTo>
                  <a:pt x="2722599" y="2788508"/>
                </a:lnTo>
                <a:lnTo>
                  <a:pt x="0" y="278850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3" id="13"/>
          <p:cNvSpPr/>
          <p:nvPr/>
        </p:nvSpPr>
        <p:spPr>
          <a:xfrm flipH="false" flipV="false" rot="0">
            <a:off x="1336950" y="8175357"/>
            <a:ext cx="3266712" cy="397945"/>
          </a:xfrm>
          <a:custGeom>
            <a:avLst/>
            <a:gdLst/>
            <a:ahLst/>
            <a:cxnLst/>
            <a:rect r="r" b="b" t="t" l="l"/>
            <a:pathLst>
              <a:path h="397945" w="3266712">
                <a:moveTo>
                  <a:pt x="0" y="0"/>
                </a:moveTo>
                <a:lnTo>
                  <a:pt x="3266712" y="0"/>
                </a:lnTo>
                <a:lnTo>
                  <a:pt x="3266712" y="397945"/>
                </a:lnTo>
                <a:lnTo>
                  <a:pt x="0" y="39794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4" id="14"/>
          <p:cNvSpPr txBox="true"/>
          <p:nvPr/>
        </p:nvSpPr>
        <p:spPr>
          <a:xfrm rot="0">
            <a:off x="2614676" y="904875"/>
            <a:ext cx="13114668" cy="1127571"/>
          </a:xfrm>
          <a:prstGeom prst="rect">
            <a:avLst/>
          </a:prstGeom>
        </p:spPr>
        <p:txBody>
          <a:bodyPr anchor="t" rtlCol="false" tIns="0" lIns="0" bIns="0" rIns="0">
            <a:spAutoFit/>
          </a:bodyPr>
          <a:lstStyle/>
          <a:p>
            <a:pPr algn="ctr">
              <a:lnSpc>
                <a:spcPts val="9250"/>
              </a:lnSpc>
            </a:pPr>
            <a:r>
              <a:rPr lang="en-US" sz="6607">
                <a:solidFill>
                  <a:srgbClr val="000000"/>
                </a:solidFill>
                <a:latin typeface="Fredoka"/>
                <a:ea typeface="Fredoka"/>
                <a:cs typeface="Fredoka"/>
                <a:sym typeface="Fredoka"/>
              </a:rPr>
              <a:t>PROJECT OVERVIEW</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1919996"/>
            <a:ext cx="16230600" cy="7924554"/>
            <a:chOff x="0" y="0"/>
            <a:chExt cx="4274726" cy="2087125"/>
          </a:xfrm>
        </p:grpSpPr>
        <p:sp>
          <p:nvSpPr>
            <p:cNvPr name="Freeform 3" id="3"/>
            <p:cNvSpPr/>
            <p:nvPr/>
          </p:nvSpPr>
          <p:spPr>
            <a:xfrm flipH="false" flipV="false" rot="0">
              <a:off x="0" y="0"/>
              <a:ext cx="4274726" cy="2087125"/>
            </a:xfrm>
            <a:custGeom>
              <a:avLst/>
              <a:gdLst/>
              <a:ahLst/>
              <a:cxnLst/>
              <a:rect r="r" b="b" t="t" l="l"/>
              <a:pathLst>
                <a:path h="2087125" w="4274726">
                  <a:moveTo>
                    <a:pt x="24327" y="0"/>
                  </a:moveTo>
                  <a:lnTo>
                    <a:pt x="4250399" y="0"/>
                  </a:lnTo>
                  <a:cubicBezTo>
                    <a:pt x="4263834" y="0"/>
                    <a:pt x="4274726" y="10891"/>
                    <a:pt x="4274726" y="24327"/>
                  </a:cubicBezTo>
                  <a:lnTo>
                    <a:pt x="4274726" y="2062799"/>
                  </a:lnTo>
                  <a:cubicBezTo>
                    <a:pt x="4274726" y="2076234"/>
                    <a:pt x="4263834" y="2087125"/>
                    <a:pt x="4250399" y="2087125"/>
                  </a:cubicBezTo>
                  <a:lnTo>
                    <a:pt x="24327" y="2087125"/>
                  </a:lnTo>
                  <a:cubicBezTo>
                    <a:pt x="10891" y="2087125"/>
                    <a:pt x="0" y="2076234"/>
                    <a:pt x="0" y="2062799"/>
                  </a:cubicBezTo>
                  <a:lnTo>
                    <a:pt x="0" y="24327"/>
                  </a:lnTo>
                  <a:cubicBezTo>
                    <a:pt x="0" y="10891"/>
                    <a:pt x="10891" y="0"/>
                    <a:pt x="24327" y="0"/>
                  </a:cubicBezTo>
                  <a:close/>
                </a:path>
              </a:pathLst>
            </a:custGeom>
            <a:solidFill>
              <a:srgbClr val="F1F2F2"/>
            </a:solidFill>
          </p:spPr>
        </p:sp>
        <p:sp>
          <p:nvSpPr>
            <p:cNvPr name="TextBox 4" id="4"/>
            <p:cNvSpPr txBox="true"/>
            <p:nvPr/>
          </p:nvSpPr>
          <p:spPr>
            <a:xfrm>
              <a:off x="0" y="-38100"/>
              <a:ext cx="4274726" cy="2125225"/>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2614676" y="532535"/>
            <a:ext cx="13431555" cy="1996075"/>
            <a:chOff x="0" y="0"/>
            <a:chExt cx="3537529" cy="525715"/>
          </a:xfrm>
        </p:grpSpPr>
        <p:sp>
          <p:nvSpPr>
            <p:cNvPr name="Freeform 6" id="6"/>
            <p:cNvSpPr/>
            <p:nvPr/>
          </p:nvSpPr>
          <p:spPr>
            <a:xfrm flipH="false" flipV="false" rot="0">
              <a:off x="0" y="0"/>
              <a:ext cx="3537529" cy="525715"/>
            </a:xfrm>
            <a:custGeom>
              <a:avLst/>
              <a:gdLst/>
              <a:ahLst/>
              <a:cxnLst/>
              <a:rect r="r" b="b" t="t" l="l"/>
              <a:pathLst>
                <a:path h="525715" w="3537529">
                  <a:moveTo>
                    <a:pt x="29396" y="0"/>
                  </a:moveTo>
                  <a:lnTo>
                    <a:pt x="3508132" y="0"/>
                  </a:lnTo>
                  <a:cubicBezTo>
                    <a:pt x="3524367" y="0"/>
                    <a:pt x="3537529" y="13161"/>
                    <a:pt x="3537529" y="29396"/>
                  </a:cubicBezTo>
                  <a:lnTo>
                    <a:pt x="3537529" y="496319"/>
                  </a:lnTo>
                  <a:cubicBezTo>
                    <a:pt x="3537529" y="512554"/>
                    <a:pt x="3524367" y="525715"/>
                    <a:pt x="3508132" y="525715"/>
                  </a:cubicBezTo>
                  <a:lnTo>
                    <a:pt x="29396" y="525715"/>
                  </a:lnTo>
                  <a:cubicBezTo>
                    <a:pt x="13161" y="525715"/>
                    <a:pt x="0" y="512554"/>
                    <a:pt x="0" y="496319"/>
                  </a:cubicBezTo>
                  <a:lnTo>
                    <a:pt x="0" y="29396"/>
                  </a:lnTo>
                  <a:cubicBezTo>
                    <a:pt x="0" y="13161"/>
                    <a:pt x="13161" y="0"/>
                    <a:pt x="29396" y="0"/>
                  </a:cubicBezTo>
                  <a:close/>
                </a:path>
              </a:pathLst>
            </a:custGeom>
            <a:solidFill>
              <a:srgbClr val="DDDEDE"/>
            </a:solidFill>
          </p:spPr>
        </p:sp>
        <p:sp>
          <p:nvSpPr>
            <p:cNvPr name="TextBox 7" id="7"/>
            <p:cNvSpPr txBox="true"/>
            <p:nvPr/>
          </p:nvSpPr>
          <p:spPr>
            <a:xfrm>
              <a:off x="0" y="-38100"/>
              <a:ext cx="3537529" cy="563815"/>
            </a:xfrm>
            <a:prstGeom prst="rect">
              <a:avLst/>
            </a:prstGeom>
          </p:spPr>
          <p:txBody>
            <a:bodyPr anchor="ctr" rtlCol="false" tIns="50800" lIns="50800" bIns="50800" rIns="50800"/>
            <a:lstStyle/>
            <a:p>
              <a:pPr algn="ctr">
                <a:lnSpc>
                  <a:spcPts val="2659"/>
                </a:lnSpc>
              </a:pPr>
            </a:p>
          </p:txBody>
        </p:sp>
      </p:grpSp>
      <p:sp>
        <p:nvSpPr>
          <p:cNvPr name="TextBox 8" id="8"/>
          <p:cNvSpPr txBox="true"/>
          <p:nvPr/>
        </p:nvSpPr>
        <p:spPr>
          <a:xfrm rot="0">
            <a:off x="1821688" y="2665934"/>
            <a:ext cx="15017531" cy="514350"/>
          </a:xfrm>
          <a:prstGeom prst="rect">
            <a:avLst/>
          </a:prstGeom>
        </p:spPr>
        <p:txBody>
          <a:bodyPr anchor="t" rtlCol="false" tIns="0" lIns="0" bIns="0" rIns="0">
            <a:spAutoFit/>
          </a:bodyPr>
          <a:lstStyle/>
          <a:p>
            <a:pPr algn="l">
              <a:lnSpc>
                <a:spcPts val="4200"/>
              </a:lnSpc>
            </a:pPr>
            <a:r>
              <a:rPr lang="en-US" sz="3000">
                <a:solidFill>
                  <a:srgbClr val="000000"/>
                </a:solidFill>
                <a:latin typeface="Nunito"/>
                <a:ea typeface="Nunito"/>
                <a:cs typeface="Nunito"/>
                <a:sym typeface="Nunito"/>
              </a:rPr>
              <a:t>Screenshots:</a:t>
            </a:r>
          </a:p>
        </p:txBody>
      </p:sp>
      <p:sp>
        <p:nvSpPr>
          <p:cNvPr name="Freeform 9" id="9"/>
          <p:cNvSpPr/>
          <p:nvPr/>
        </p:nvSpPr>
        <p:spPr>
          <a:xfrm flipH="false" flipV="false" rot="4302480">
            <a:off x="16435990" y="335858"/>
            <a:ext cx="2722598" cy="2788509"/>
          </a:xfrm>
          <a:custGeom>
            <a:avLst/>
            <a:gdLst/>
            <a:ahLst/>
            <a:cxnLst/>
            <a:rect r="r" b="b" t="t" l="l"/>
            <a:pathLst>
              <a:path h="2788509" w="2722598">
                <a:moveTo>
                  <a:pt x="0" y="0"/>
                </a:moveTo>
                <a:lnTo>
                  <a:pt x="2722599" y="0"/>
                </a:lnTo>
                <a:lnTo>
                  <a:pt x="2722599" y="2788508"/>
                </a:lnTo>
                <a:lnTo>
                  <a:pt x="0" y="278850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0">
            <a:off x="5421287" y="3180284"/>
            <a:ext cx="6542169" cy="6305016"/>
          </a:xfrm>
          <a:custGeom>
            <a:avLst/>
            <a:gdLst/>
            <a:ahLst/>
            <a:cxnLst/>
            <a:rect r="r" b="b" t="t" l="l"/>
            <a:pathLst>
              <a:path h="6305016" w="6542169">
                <a:moveTo>
                  <a:pt x="0" y="0"/>
                </a:moveTo>
                <a:lnTo>
                  <a:pt x="6542170" y="0"/>
                </a:lnTo>
                <a:lnTo>
                  <a:pt x="6542170" y="6305015"/>
                </a:lnTo>
                <a:lnTo>
                  <a:pt x="0" y="6305015"/>
                </a:lnTo>
                <a:lnTo>
                  <a:pt x="0" y="0"/>
                </a:lnTo>
                <a:close/>
              </a:path>
            </a:pathLst>
          </a:custGeom>
          <a:blipFill>
            <a:blip r:embed="rId4"/>
            <a:stretch>
              <a:fillRect l="0" t="0" r="0" b="0"/>
            </a:stretch>
          </a:blipFill>
        </p:spPr>
      </p:sp>
      <p:sp>
        <p:nvSpPr>
          <p:cNvPr name="TextBox 11" id="11"/>
          <p:cNvSpPr txBox="true"/>
          <p:nvPr/>
        </p:nvSpPr>
        <p:spPr>
          <a:xfrm rot="0">
            <a:off x="2614676" y="904875"/>
            <a:ext cx="13114668" cy="1127571"/>
          </a:xfrm>
          <a:prstGeom prst="rect">
            <a:avLst/>
          </a:prstGeom>
        </p:spPr>
        <p:txBody>
          <a:bodyPr anchor="t" rtlCol="false" tIns="0" lIns="0" bIns="0" rIns="0">
            <a:spAutoFit/>
          </a:bodyPr>
          <a:lstStyle/>
          <a:p>
            <a:pPr algn="ctr">
              <a:lnSpc>
                <a:spcPts val="9250"/>
              </a:lnSpc>
            </a:pPr>
            <a:r>
              <a:rPr lang="en-US" sz="6607">
                <a:solidFill>
                  <a:srgbClr val="000000"/>
                </a:solidFill>
                <a:latin typeface="Fredoka"/>
                <a:ea typeface="Fredoka"/>
                <a:cs typeface="Fredoka"/>
                <a:sym typeface="Fredoka"/>
              </a:rPr>
              <a:t>PROJECT OVERVIEW</a:t>
            </a:r>
          </a:p>
        </p:txBody>
      </p:sp>
      <p:sp>
        <p:nvSpPr>
          <p:cNvPr name="TextBox 12" id="12"/>
          <p:cNvSpPr txBox="true"/>
          <p:nvPr/>
        </p:nvSpPr>
        <p:spPr>
          <a:xfrm rot="0">
            <a:off x="2241769" y="8972550"/>
            <a:ext cx="15017531" cy="514350"/>
          </a:xfrm>
          <a:prstGeom prst="rect">
            <a:avLst/>
          </a:prstGeom>
        </p:spPr>
        <p:txBody>
          <a:bodyPr anchor="t" rtlCol="false" tIns="0" lIns="0" bIns="0" rIns="0">
            <a:spAutoFit/>
          </a:bodyPr>
          <a:lstStyle/>
          <a:p>
            <a:pPr algn="l">
              <a:lnSpc>
                <a:spcPts val="4200"/>
              </a:lnSpc>
            </a:pPr>
            <a:r>
              <a:rPr lang="en-US" sz="3000">
                <a:solidFill>
                  <a:srgbClr val="000000"/>
                </a:solidFill>
                <a:latin typeface="Nunito"/>
                <a:ea typeface="Nunito"/>
                <a:cs typeface="Nunito"/>
                <a:sym typeface="Nunito"/>
              </a:rPr>
              <a:t>Add new books</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1919996"/>
            <a:ext cx="16230600" cy="7924554"/>
            <a:chOff x="0" y="0"/>
            <a:chExt cx="4274726" cy="2087125"/>
          </a:xfrm>
        </p:grpSpPr>
        <p:sp>
          <p:nvSpPr>
            <p:cNvPr name="Freeform 3" id="3"/>
            <p:cNvSpPr/>
            <p:nvPr/>
          </p:nvSpPr>
          <p:spPr>
            <a:xfrm flipH="false" flipV="false" rot="0">
              <a:off x="0" y="0"/>
              <a:ext cx="4274726" cy="2087125"/>
            </a:xfrm>
            <a:custGeom>
              <a:avLst/>
              <a:gdLst/>
              <a:ahLst/>
              <a:cxnLst/>
              <a:rect r="r" b="b" t="t" l="l"/>
              <a:pathLst>
                <a:path h="2087125" w="4274726">
                  <a:moveTo>
                    <a:pt x="24327" y="0"/>
                  </a:moveTo>
                  <a:lnTo>
                    <a:pt x="4250399" y="0"/>
                  </a:lnTo>
                  <a:cubicBezTo>
                    <a:pt x="4263834" y="0"/>
                    <a:pt x="4274726" y="10891"/>
                    <a:pt x="4274726" y="24327"/>
                  </a:cubicBezTo>
                  <a:lnTo>
                    <a:pt x="4274726" y="2062799"/>
                  </a:lnTo>
                  <a:cubicBezTo>
                    <a:pt x="4274726" y="2076234"/>
                    <a:pt x="4263834" y="2087125"/>
                    <a:pt x="4250399" y="2087125"/>
                  </a:cubicBezTo>
                  <a:lnTo>
                    <a:pt x="24327" y="2087125"/>
                  </a:lnTo>
                  <a:cubicBezTo>
                    <a:pt x="10891" y="2087125"/>
                    <a:pt x="0" y="2076234"/>
                    <a:pt x="0" y="2062799"/>
                  </a:cubicBezTo>
                  <a:lnTo>
                    <a:pt x="0" y="24327"/>
                  </a:lnTo>
                  <a:cubicBezTo>
                    <a:pt x="0" y="10891"/>
                    <a:pt x="10891" y="0"/>
                    <a:pt x="24327" y="0"/>
                  </a:cubicBezTo>
                  <a:close/>
                </a:path>
              </a:pathLst>
            </a:custGeom>
            <a:solidFill>
              <a:srgbClr val="F1F2F2"/>
            </a:solidFill>
          </p:spPr>
        </p:sp>
        <p:sp>
          <p:nvSpPr>
            <p:cNvPr name="TextBox 4" id="4"/>
            <p:cNvSpPr txBox="true"/>
            <p:nvPr/>
          </p:nvSpPr>
          <p:spPr>
            <a:xfrm>
              <a:off x="0" y="-38100"/>
              <a:ext cx="4274726" cy="2125225"/>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2614676" y="532535"/>
            <a:ext cx="13431555" cy="1996075"/>
            <a:chOff x="0" y="0"/>
            <a:chExt cx="3537529" cy="525715"/>
          </a:xfrm>
        </p:grpSpPr>
        <p:sp>
          <p:nvSpPr>
            <p:cNvPr name="Freeform 6" id="6"/>
            <p:cNvSpPr/>
            <p:nvPr/>
          </p:nvSpPr>
          <p:spPr>
            <a:xfrm flipH="false" flipV="false" rot="0">
              <a:off x="0" y="0"/>
              <a:ext cx="3537529" cy="525715"/>
            </a:xfrm>
            <a:custGeom>
              <a:avLst/>
              <a:gdLst/>
              <a:ahLst/>
              <a:cxnLst/>
              <a:rect r="r" b="b" t="t" l="l"/>
              <a:pathLst>
                <a:path h="525715" w="3537529">
                  <a:moveTo>
                    <a:pt x="29396" y="0"/>
                  </a:moveTo>
                  <a:lnTo>
                    <a:pt x="3508132" y="0"/>
                  </a:lnTo>
                  <a:cubicBezTo>
                    <a:pt x="3524367" y="0"/>
                    <a:pt x="3537529" y="13161"/>
                    <a:pt x="3537529" y="29396"/>
                  </a:cubicBezTo>
                  <a:lnTo>
                    <a:pt x="3537529" y="496319"/>
                  </a:lnTo>
                  <a:cubicBezTo>
                    <a:pt x="3537529" y="512554"/>
                    <a:pt x="3524367" y="525715"/>
                    <a:pt x="3508132" y="525715"/>
                  </a:cubicBezTo>
                  <a:lnTo>
                    <a:pt x="29396" y="525715"/>
                  </a:lnTo>
                  <a:cubicBezTo>
                    <a:pt x="13161" y="525715"/>
                    <a:pt x="0" y="512554"/>
                    <a:pt x="0" y="496319"/>
                  </a:cubicBezTo>
                  <a:lnTo>
                    <a:pt x="0" y="29396"/>
                  </a:lnTo>
                  <a:cubicBezTo>
                    <a:pt x="0" y="13161"/>
                    <a:pt x="13161" y="0"/>
                    <a:pt x="29396" y="0"/>
                  </a:cubicBezTo>
                  <a:close/>
                </a:path>
              </a:pathLst>
            </a:custGeom>
            <a:solidFill>
              <a:srgbClr val="DDDEDE"/>
            </a:solidFill>
          </p:spPr>
        </p:sp>
        <p:sp>
          <p:nvSpPr>
            <p:cNvPr name="TextBox 7" id="7"/>
            <p:cNvSpPr txBox="true"/>
            <p:nvPr/>
          </p:nvSpPr>
          <p:spPr>
            <a:xfrm>
              <a:off x="0" y="-38100"/>
              <a:ext cx="3537529" cy="563815"/>
            </a:xfrm>
            <a:prstGeom prst="rect">
              <a:avLst/>
            </a:prstGeom>
          </p:spPr>
          <p:txBody>
            <a:bodyPr anchor="ctr" rtlCol="false" tIns="50800" lIns="50800" bIns="50800" rIns="50800"/>
            <a:lstStyle/>
            <a:p>
              <a:pPr algn="ctr">
                <a:lnSpc>
                  <a:spcPts val="2659"/>
                </a:lnSpc>
              </a:pPr>
            </a:p>
          </p:txBody>
        </p:sp>
      </p:grpSp>
      <p:sp>
        <p:nvSpPr>
          <p:cNvPr name="TextBox 8" id="8"/>
          <p:cNvSpPr txBox="true"/>
          <p:nvPr/>
        </p:nvSpPr>
        <p:spPr>
          <a:xfrm rot="0">
            <a:off x="1821688" y="2665934"/>
            <a:ext cx="15017531" cy="514350"/>
          </a:xfrm>
          <a:prstGeom prst="rect">
            <a:avLst/>
          </a:prstGeom>
        </p:spPr>
        <p:txBody>
          <a:bodyPr anchor="t" rtlCol="false" tIns="0" lIns="0" bIns="0" rIns="0">
            <a:spAutoFit/>
          </a:bodyPr>
          <a:lstStyle/>
          <a:p>
            <a:pPr algn="l">
              <a:lnSpc>
                <a:spcPts val="4200"/>
              </a:lnSpc>
            </a:pPr>
            <a:r>
              <a:rPr lang="en-US" sz="3000">
                <a:solidFill>
                  <a:srgbClr val="000000"/>
                </a:solidFill>
                <a:latin typeface="Nunito"/>
                <a:ea typeface="Nunito"/>
                <a:cs typeface="Nunito"/>
                <a:sym typeface="Nunito"/>
              </a:rPr>
              <a:t>Screenshots:</a:t>
            </a:r>
          </a:p>
        </p:txBody>
      </p:sp>
      <p:sp>
        <p:nvSpPr>
          <p:cNvPr name="Freeform 9" id="9"/>
          <p:cNvSpPr/>
          <p:nvPr/>
        </p:nvSpPr>
        <p:spPr>
          <a:xfrm flipH="false" flipV="false" rot="4302480">
            <a:off x="16435990" y="335858"/>
            <a:ext cx="2722598" cy="2788509"/>
          </a:xfrm>
          <a:custGeom>
            <a:avLst/>
            <a:gdLst/>
            <a:ahLst/>
            <a:cxnLst/>
            <a:rect r="r" b="b" t="t" l="l"/>
            <a:pathLst>
              <a:path h="2788509" w="2722598">
                <a:moveTo>
                  <a:pt x="0" y="0"/>
                </a:moveTo>
                <a:lnTo>
                  <a:pt x="2722599" y="0"/>
                </a:lnTo>
                <a:lnTo>
                  <a:pt x="2722599" y="2788508"/>
                </a:lnTo>
                <a:lnTo>
                  <a:pt x="0" y="278850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0">
            <a:off x="3493371" y="3370784"/>
            <a:ext cx="11301259" cy="4873668"/>
          </a:xfrm>
          <a:custGeom>
            <a:avLst/>
            <a:gdLst/>
            <a:ahLst/>
            <a:cxnLst/>
            <a:rect r="r" b="b" t="t" l="l"/>
            <a:pathLst>
              <a:path h="4873668" w="11301259">
                <a:moveTo>
                  <a:pt x="0" y="0"/>
                </a:moveTo>
                <a:lnTo>
                  <a:pt x="11301258" y="0"/>
                </a:lnTo>
                <a:lnTo>
                  <a:pt x="11301258" y="4873668"/>
                </a:lnTo>
                <a:lnTo>
                  <a:pt x="0" y="4873668"/>
                </a:lnTo>
                <a:lnTo>
                  <a:pt x="0" y="0"/>
                </a:lnTo>
                <a:close/>
              </a:path>
            </a:pathLst>
          </a:custGeom>
          <a:blipFill>
            <a:blip r:embed="rId4"/>
            <a:stretch>
              <a:fillRect l="0" t="0" r="0" b="0"/>
            </a:stretch>
          </a:blipFill>
        </p:spPr>
      </p:sp>
      <p:sp>
        <p:nvSpPr>
          <p:cNvPr name="TextBox 11" id="11"/>
          <p:cNvSpPr txBox="true"/>
          <p:nvPr/>
        </p:nvSpPr>
        <p:spPr>
          <a:xfrm rot="0">
            <a:off x="2614676" y="904875"/>
            <a:ext cx="13114668" cy="1127571"/>
          </a:xfrm>
          <a:prstGeom prst="rect">
            <a:avLst/>
          </a:prstGeom>
        </p:spPr>
        <p:txBody>
          <a:bodyPr anchor="t" rtlCol="false" tIns="0" lIns="0" bIns="0" rIns="0">
            <a:spAutoFit/>
          </a:bodyPr>
          <a:lstStyle/>
          <a:p>
            <a:pPr algn="ctr">
              <a:lnSpc>
                <a:spcPts val="9250"/>
              </a:lnSpc>
            </a:pPr>
            <a:r>
              <a:rPr lang="en-US" sz="6607">
                <a:solidFill>
                  <a:srgbClr val="000000"/>
                </a:solidFill>
                <a:latin typeface="Fredoka"/>
                <a:ea typeface="Fredoka"/>
                <a:cs typeface="Fredoka"/>
                <a:sym typeface="Fredoka"/>
              </a:rPr>
              <a:t>PROJECT OVERVIEW</a:t>
            </a:r>
          </a:p>
        </p:txBody>
      </p:sp>
      <p:sp>
        <p:nvSpPr>
          <p:cNvPr name="TextBox 12" id="12"/>
          <p:cNvSpPr txBox="true"/>
          <p:nvPr/>
        </p:nvSpPr>
        <p:spPr>
          <a:xfrm rot="0">
            <a:off x="7544169" y="8413505"/>
            <a:ext cx="15017531" cy="514350"/>
          </a:xfrm>
          <a:prstGeom prst="rect">
            <a:avLst/>
          </a:prstGeom>
        </p:spPr>
        <p:txBody>
          <a:bodyPr anchor="t" rtlCol="false" tIns="0" lIns="0" bIns="0" rIns="0">
            <a:spAutoFit/>
          </a:bodyPr>
          <a:lstStyle/>
          <a:p>
            <a:pPr algn="l">
              <a:lnSpc>
                <a:spcPts val="4200"/>
              </a:lnSpc>
            </a:pPr>
            <a:r>
              <a:rPr lang="en-US" sz="3000">
                <a:solidFill>
                  <a:srgbClr val="000000"/>
                </a:solidFill>
                <a:latin typeface="Nunito"/>
                <a:ea typeface="Nunito"/>
                <a:cs typeface="Nunito"/>
                <a:sym typeface="Nunito"/>
              </a:rPr>
              <a:t>List of All Books</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1919996"/>
            <a:ext cx="16230600" cy="7924554"/>
            <a:chOff x="0" y="0"/>
            <a:chExt cx="4274726" cy="2087125"/>
          </a:xfrm>
        </p:grpSpPr>
        <p:sp>
          <p:nvSpPr>
            <p:cNvPr name="Freeform 3" id="3"/>
            <p:cNvSpPr/>
            <p:nvPr/>
          </p:nvSpPr>
          <p:spPr>
            <a:xfrm flipH="false" flipV="false" rot="0">
              <a:off x="0" y="0"/>
              <a:ext cx="4274726" cy="2087125"/>
            </a:xfrm>
            <a:custGeom>
              <a:avLst/>
              <a:gdLst/>
              <a:ahLst/>
              <a:cxnLst/>
              <a:rect r="r" b="b" t="t" l="l"/>
              <a:pathLst>
                <a:path h="2087125" w="4274726">
                  <a:moveTo>
                    <a:pt x="24327" y="0"/>
                  </a:moveTo>
                  <a:lnTo>
                    <a:pt x="4250399" y="0"/>
                  </a:lnTo>
                  <a:cubicBezTo>
                    <a:pt x="4263834" y="0"/>
                    <a:pt x="4274726" y="10891"/>
                    <a:pt x="4274726" y="24327"/>
                  </a:cubicBezTo>
                  <a:lnTo>
                    <a:pt x="4274726" y="2062799"/>
                  </a:lnTo>
                  <a:cubicBezTo>
                    <a:pt x="4274726" y="2076234"/>
                    <a:pt x="4263834" y="2087125"/>
                    <a:pt x="4250399" y="2087125"/>
                  </a:cubicBezTo>
                  <a:lnTo>
                    <a:pt x="24327" y="2087125"/>
                  </a:lnTo>
                  <a:cubicBezTo>
                    <a:pt x="10891" y="2087125"/>
                    <a:pt x="0" y="2076234"/>
                    <a:pt x="0" y="2062799"/>
                  </a:cubicBezTo>
                  <a:lnTo>
                    <a:pt x="0" y="24327"/>
                  </a:lnTo>
                  <a:cubicBezTo>
                    <a:pt x="0" y="10891"/>
                    <a:pt x="10891" y="0"/>
                    <a:pt x="24327" y="0"/>
                  </a:cubicBezTo>
                  <a:close/>
                </a:path>
              </a:pathLst>
            </a:custGeom>
            <a:solidFill>
              <a:srgbClr val="F1F2F2"/>
            </a:solidFill>
          </p:spPr>
        </p:sp>
        <p:sp>
          <p:nvSpPr>
            <p:cNvPr name="TextBox 4" id="4"/>
            <p:cNvSpPr txBox="true"/>
            <p:nvPr/>
          </p:nvSpPr>
          <p:spPr>
            <a:xfrm>
              <a:off x="0" y="-38100"/>
              <a:ext cx="4274726" cy="2125225"/>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2614676" y="532535"/>
            <a:ext cx="13431555" cy="1996075"/>
            <a:chOff x="0" y="0"/>
            <a:chExt cx="3537529" cy="525715"/>
          </a:xfrm>
        </p:grpSpPr>
        <p:sp>
          <p:nvSpPr>
            <p:cNvPr name="Freeform 6" id="6"/>
            <p:cNvSpPr/>
            <p:nvPr/>
          </p:nvSpPr>
          <p:spPr>
            <a:xfrm flipH="false" flipV="false" rot="0">
              <a:off x="0" y="0"/>
              <a:ext cx="3537529" cy="525715"/>
            </a:xfrm>
            <a:custGeom>
              <a:avLst/>
              <a:gdLst/>
              <a:ahLst/>
              <a:cxnLst/>
              <a:rect r="r" b="b" t="t" l="l"/>
              <a:pathLst>
                <a:path h="525715" w="3537529">
                  <a:moveTo>
                    <a:pt x="29396" y="0"/>
                  </a:moveTo>
                  <a:lnTo>
                    <a:pt x="3508132" y="0"/>
                  </a:lnTo>
                  <a:cubicBezTo>
                    <a:pt x="3524367" y="0"/>
                    <a:pt x="3537529" y="13161"/>
                    <a:pt x="3537529" y="29396"/>
                  </a:cubicBezTo>
                  <a:lnTo>
                    <a:pt x="3537529" y="496319"/>
                  </a:lnTo>
                  <a:cubicBezTo>
                    <a:pt x="3537529" y="512554"/>
                    <a:pt x="3524367" y="525715"/>
                    <a:pt x="3508132" y="525715"/>
                  </a:cubicBezTo>
                  <a:lnTo>
                    <a:pt x="29396" y="525715"/>
                  </a:lnTo>
                  <a:cubicBezTo>
                    <a:pt x="13161" y="525715"/>
                    <a:pt x="0" y="512554"/>
                    <a:pt x="0" y="496319"/>
                  </a:cubicBezTo>
                  <a:lnTo>
                    <a:pt x="0" y="29396"/>
                  </a:lnTo>
                  <a:cubicBezTo>
                    <a:pt x="0" y="13161"/>
                    <a:pt x="13161" y="0"/>
                    <a:pt x="29396" y="0"/>
                  </a:cubicBezTo>
                  <a:close/>
                </a:path>
              </a:pathLst>
            </a:custGeom>
            <a:solidFill>
              <a:srgbClr val="DDDEDE"/>
            </a:solidFill>
          </p:spPr>
        </p:sp>
        <p:sp>
          <p:nvSpPr>
            <p:cNvPr name="TextBox 7" id="7"/>
            <p:cNvSpPr txBox="true"/>
            <p:nvPr/>
          </p:nvSpPr>
          <p:spPr>
            <a:xfrm>
              <a:off x="0" y="-38100"/>
              <a:ext cx="3537529" cy="563815"/>
            </a:xfrm>
            <a:prstGeom prst="rect">
              <a:avLst/>
            </a:prstGeom>
          </p:spPr>
          <p:txBody>
            <a:bodyPr anchor="ctr" rtlCol="false" tIns="50800" lIns="50800" bIns="50800" rIns="50800"/>
            <a:lstStyle/>
            <a:p>
              <a:pPr algn="ctr">
                <a:lnSpc>
                  <a:spcPts val="2659"/>
                </a:lnSpc>
              </a:pPr>
            </a:p>
          </p:txBody>
        </p:sp>
      </p:grpSp>
      <p:sp>
        <p:nvSpPr>
          <p:cNvPr name="TextBox 8" id="8"/>
          <p:cNvSpPr txBox="true"/>
          <p:nvPr/>
        </p:nvSpPr>
        <p:spPr>
          <a:xfrm rot="0">
            <a:off x="1821688" y="2665934"/>
            <a:ext cx="15017531" cy="514350"/>
          </a:xfrm>
          <a:prstGeom prst="rect">
            <a:avLst/>
          </a:prstGeom>
        </p:spPr>
        <p:txBody>
          <a:bodyPr anchor="t" rtlCol="false" tIns="0" lIns="0" bIns="0" rIns="0">
            <a:spAutoFit/>
          </a:bodyPr>
          <a:lstStyle/>
          <a:p>
            <a:pPr algn="l">
              <a:lnSpc>
                <a:spcPts val="4200"/>
              </a:lnSpc>
            </a:pPr>
            <a:r>
              <a:rPr lang="en-US" sz="3000">
                <a:solidFill>
                  <a:srgbClr val="000000"/>
                </a:solidFill>
                <a:latin typeface="Nunito"/>
                <a:ea typeface="Nunito"/>
                <a:cs typeface="Nunito"/>
                <a:sym typeface="Nunito"/>
              </a:rPr>
              <a:t>Screenshots:</a:t>
            </a:r>
          </a:p>
        </p:txBody>
      </p:sp>
      <p:sp>
        <p:nvSpPr>
          <p:cNvPr name="Freeform 9" id="9"/>
          <p:cNvSpPr/>
          <p:nvPr/>
        </p:nvSpPr>
        <p:spPr>
          <a:xfrm flipH="false" flipV="false" rot="4302480">
            <a:off x="16435990" y="335858"/>
            <a:ext cx="2722598" cy="2788509"/>
          </a:xfrm>
          <a:custGeom>
            <a:avLst/>
            <a:gdLst/>
            <a:ahLst/>
            <a:cxnLst/>
            <a:rect r="r" b="b" t="t" l="l"/>
            <a:pathLst>
              <a:path h="2788509" w="2722598">
                <a:moveTo>
                  <a:pt x="0" y="0"/>
                </a:moveTo>
                <a:lnTo>
                  <a:pt x="2722599" y="0"/>
                </a:lnTo>
                <a:lnTo>
                  <a:pt x="2722599" y="2788508"/>
                </a:lnTo>
                <a:lnTo>
                  <a:pt x="0" y="278850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0">
            <a:off x="3493371" y="3460224"/>
            <a:ext cx="11301259" cy="4407491"/>
          </a:xfrm>
          <a:custGeom>
            <a:avLst/>
            <a:gdLst/>
            <a:ahLst/>
            <a:cxnLst/>
            <a:rect r="r" b="b" t="t" l="l"/>
            <a:pathLst>
              <a:path h="4407491" w="11301259">
                <a:moveTo>
                  <a:pt x="0" y="0"/>
                </a:moveTo>
                <a:lnTo>
                  <a:pt x="11301258" y="0"/>
                </a:lnTo>
                <a:lnTo>
                  <a:pt x="11301258" y="4407491"/>
                </a:lnTo>
                <a:lnTo>
                  <a:pt x="0" y="4407491"/>
                </a:lnTo>
                <a:lnTo>
                  <a:pt x="0" y="0"/>
                </a:lnTo>
                <a:close/>
              </a:path>
            </a:pathLst>
          </a:custGeom>
          <a:blipFill>
            <a:blip r:embed="rId4"/>
            <a:stretch>
              <a:fillRect l="0" t="0" r="0" b="0"/>
            </a:stretch>
          </a:blipFill>
        </p:spPr>
      </p:sp>
      <p:sp>
        <p:nvSpPr>
          <p:cNvPr name="TextBox 11" id="11"/>
          <p:cNvSpPr txBox="true"/>
          <p:nvPr/>
        </p:nvSpPr>
        <p:spPr>
          <a:xfrm rot="0">
            <a:off x="2614676" y="904875"/>
            <a:ext cx="13114668" cy="1127571"/>
          </a:xfrm>
          <a:prstGeom prst="rect">
            <a:avLst/>
          </a:prstGeom>
        </p:spPr>
        <p:txBody>
          <a:bodyPr anchor="t" rtlCol="false" tIns="0" lIns="0" bIns="0" rIns="0">
            <a:spAutoFit/>
          </a:bodyPr>
          <a:lstStyle/>
          <a:p>
            <a:pPr algn="ctr">
              <a:lnSpc>
                <a:spcPts val="9250"/>
              </a:lnSpc>
            </a:pPr>
            <a:r>
              <a:rPr lang="en-US" sz="6607">
                <a:solidFill>
                  <a:srgbClr val="000000"/>
                </a:solidFill>
                <a:latin typeface="Fredoka"/>
                <a:ea typeface="Fredoka"/>
                <a:cs typeface="Fredoka"/>
                <a:sym typeface="Fredoka"/>
              </a:rPr>
              <a:t>PROJECT OVERVIEW</a:t>
            </a:r>
          </a:p>
        </p:txBody>
      </p:sp>
      <p:sp>
        <p:nvSpPr>
          <p:cNvPr name="TextBox 12" id="12"/>
          <p:cNvSpPr txBox="true"/>
          <p:nvPr/>
        </p:nvSpPr>
        <p:spPr>
          <a:xfrm rot="0">
            <a:off x="7468897" y="8505890"/>
            <a:ext cx="4404269" cy="514350"/>
          </a:xfrm>
          <a:prstGeom prst="rect">
            <a:avLst/>
          </a:prstGeom>
        </p:spPr>
        <p:txBody>
          <a:bodyPr anchor="t" rtlCol="false" tIns="0" lIns="0" bIns="0" rIns="0">
            <a:spAutoFit/>
          </a:bodyPr>
          <a:lstStyle/>
          <a:p>
            <a:pPr algn="l">
              <a:lnSpc>
                <a:spcPts val="4200"/>
              </a:lnSpc>
            </a:pPr>
            <a:r>
              <a:rPr lang="en-US" sz="3000">
                <a:solidFill>
                  <a:srgbClr val="000000"/>
                </a:solidFill>
                <a:latin typeface="Nunito"/>
                <a:ea typeface="Nunito"/>
                <a:cs typeface="Nunito"/>
                <a:sym typeface="Nunito"/>
              </a:rPr>
              <a:t>Available Books</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1919996"/>
            <a:ext cx="16230600" cy="7127688"/>
            <a:chOff x="0" y="0"/>
            <a:chExt cx="4274726" cy="1877251"/>
          </a:xfrm>
        </p:grpSpPr>
        <p:sp>
          <p:nvSpPr>
            <p:cNvPr name="Freeform 3" id="3"/>
            <p:cNvSpPr/>
            <p:nvPr/>
          </p:nvSpPr>
          <p:spPr>
            <a:xfrm flipH="false" flipV="false" rot="0">
              <a:off x="0" y="0"/>
              <a:ext cx="4274726" cy="1877251"/>
            </a:xfrm>
            <a:custGeom>
              <a:avLst/>
              <a:gdLst/>
              <a:ahLst/>
              <a:cxnLst/>
              <a:rect r="r" b="b" t="t" l="l"/>
              <a:pathLst>
                <a:path h="1877251" w="4274726">
                  <a:moveTo>
                    <a:pt x="24327" y="0"/>
                  </a:moveTo>
                  <a:lnTo>
                    <a:pt x="4250399" y="0"/>
                  </a:lnTo>
                  <a:cubicBezTo>
                    <a:pt x="4263834" y="0"/>
                    <a:pt x="4274726" y="10891"/>
                    <a:pt x="4274726" y="24327"/>
                  </a:cubicBezTo>
                  <a:lnTo>
                    <a:pt x="4274726" y="1852924"/>
                  </a:lnTo>
                  <a:cubicBezTo>
                    <a:pt x="4274726" y="1859376"/>
                    <a:pt x="4272163" y="1865564"/>
                    <a:pt x="4267601" y="1870126"/>
                  </a:cubicBezTo>
                  <a:cubicBezTo>
                    <a:pt x="4263039" y="1874688"/>
                    <a:pt x="4256851" y="1877251"/>
                    <a:pt x="4250399" y="1877251"/>
                  </a:cubicBezTo>
                  <a:lnTo>
                    <a:pt x="24327" y="1877251"/>
                  </a:lnTo>
                  <a:cubicBezTo>
                    <a:pt x="10891" y="1877251"/>
                    <a:pt x="0" y="1866360"/>
                    <a:pt x="0" y="1852924"/>
                  </a:cubicBezTo>
                  <a:lnTo>
                    <a:pt x="0" y="24327"/>
                  </a:lnTo>
                  <a:cubicBezTo>
                    <a:pt x="0" y="10891"/>
                    <a:pt x="10891" y="0"/>
                    <a:pt x="24327" y="0"/>
                  </a:cubicBezTo>
                  <a:close/>
                </a:path>
              </a:pathLst>
            </a:custGeom>
            <a:solidFill>
              <a:srgbClr val="F1F2F2"/>
            </a:solidFill>
          </p:spPr>
        </p:sp>
        <p:sp>
          <p:nvSpPr>
            <p:cNvPr name="TextBox 4" id="4"/>
            <p:cNvSpPr txBox="true"/>
            <p:nvPr/>
          </p:nvSpPr>
          <p:spPr>
            <a:xfrm>
              <a:off x="0" y="-38100"/>
              <a:ext cx="4274726" cy="1915351"/>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455841" y="8740298"/>
            <a:ext cx="20004189" cy="1104251"/>
            <a:chOff x="0" y="0"/>
            <a:chExt cx="5268593" cy="290832"/>
          </a:xfrm>
        </p:grpSpPr>
        <p:sp>
          <p:nvSpPr>
            <p:cNvPr name="Freeform 6" id="6"/>
            <p:cNvSpPr/>
            <p:nvPr/>
          </p:nvSpPr>
          <p:spPr>
            <a:xfrm flipH="false" flipV="false" rot="0">
              <a:off x="0" y="0"/>
              <a:ext cx="5268593" cy="290832"/>
            </a:xfrm>
            <a:custGeom>
              <a:avLst/>
              <a:gdLst/>
              <a:ahLst/>
              <a:cxnLst/>
              <a:rect r="r" b="b" t="t" l="l"/>
              <a:pathLst>
                <a:path h="290832" w="5268593">
                  <a:moveTo>
                    <a:pt x="0" y="0"/>
                  </a:moveTo>
                  <a:lnTo>
                    <a:pt x="5268593" y="0"/>
                  </a:lnTo>
                  <a:lnTo>
                    <a:pt x="5268593" y="290832"/>
                  </a:lnTo>
                  <a:lnTo>
                    <a:pt x="0" y="290832"/>
                  </a:lnTo>
                  <a:close/>
                </a:path>
              </a:pathLst>
            </a:custGeom>
            <a:solidFill>
              <a:srgbClr val="DDDEDE"/>
            </a:solidFill>
          </p:spPr>
        </p:sp>
        <p:sp>
          <p:nvSpPr>
            <p:cNvPr name="TextBox 7" id="7"/>
            <p:cNvSpPr txBox="true"/>
            <p:nvPr/>
          </p:nvSpPr>
          <p:spPr>
            <a:xfrm>
              <a:off x="0" y="-38100"/>
              <a:ext cx="5268593" cy="328932"/>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2614676" y="532535"/>
            <a:ext cx="13431555" cy="1996075"/>
            <a:chOff x="0" y="0"/>
            <a:chExt cx="3537529" cy="525715"/>
          </a:xfrm>
        </p:grpSpPr>
        <p:sp>
          <p:nvSpPr>
            <p:cNvPr name="Freeform 9" id="9"/>
            <p:cNvSpPr/>
            <p:nvPr/>
          </p:nvSpPr>
          <p:spPr>
            <a:xfrm flipH="false" flipV="false" rot="0">
              <a:off x="0" y="0"/>
              <a:ext cx="3537529" cy="525715"/>
            </a:xfrm>
            <a:custGeom>
              <a:avLst/>
              <a:gdLst/>
              <a:ahLst/>
              <a:cxnLst/>
              <a:rect r="r" b="b" t="t" l="l"/>
              <a:pathLst>
                <a:path h="525715" w="3537529">
                  <a:moveTo>
                    <a:pt x="29396" y="0"/>
                  </a:moveTo>
                  <a:lnTo>
                    <a:pt x="3508132" y="0"/>
                  </a:lnTo>
                  <a:cubicBezTo>
                    <a:pt x="3524367" y="0"/>
                    <a:pt x="3537529" y="13161"/>
                    <a:pt x="3537529" y="29396"/>
                  </a:cubicBezTo>
                  <a:lnTo>
                    <a:pt x="3537529" y="496319"/>
                  </a:lnTo>
                  <a:cubicBezTo>
                    <a:pt x="3537529" y="512554"/>
                    <a:pt x="3524367" y="525715"/>
                    <a:pt x="3508132" y="525715"/>
                  </a:cubicBezTo>
                  <a:lnTo>
                    <a:pt x="29396" y="525715"/>
                  </a:lnTo>
                  <a:cubicBezTo>
                    <a:pt x="13161" y="525715"/>
                    <a:pt x="0" y="512554"/>
                    <a:pt x="0" y="496319"/>
                  </a:cubicBezTo>
                  <a:lnTo>
                    <a:pt x="0" y="29396"/>
                  </a:lnTo>
                  <a:cubicBezTo>
                    <a:pt x="0" y="13161"/>
                    <a:pt x="13161" y="0"/>
                    <a:pt x="29396" y="0"/>
                  </a:cubicBezTo>
                  <a:close/>
                </a:path>
              </a:pathLst>
            </a:custGeom>
            <a:solidFill>
              <a:srgbClr val="DDDEDE"/>
            </a:solidFill>
          </p:spPr>
        </p:sp>
        <p:sp>
          <p:nvSpPr>
            <p:cNvPr name="TextBox 10" id="10"/>
            <p:cNvSpPr txBox="true"/>
            <p:nvPr/>
          </p:nvSpPr>
          <p:spPr>
            <a:xfrm>
              <a:off x="0" y="-38100"/>
              <a:ext cx="3537529" cy="563815"/>
            </a:xfrm>
            <a:prstGeom prst="rect">
              <a:avLst/>
            </a:prstGeom>
          </p:spPr>
          <p:txBody>
            <a:bodyPr anchor="ctr" rtlCol="false" tIns="50800" lIns="50800" bIns="50800" rIns="50800"/>
            <a:lstStyle/>
            <a:p>
              <a:pPr algn="ctr">
                <a:lnSpc>
                  <a:spcPts val="2659"/>
                </a:lnSpc>
              </a:pPr>
            </a:p>
          </p:txBody>
        </p:sp>
      </p:grpSp>
      <p:sp>
        <p:nvSpPr>
          <p:cNvPr name="TextBox 11" id="11"/>
          <p:cNvSpPr txBox="true"/>
          <p:nvPr/>
        </p:nvSpPr>
        <p:spPr>
          <a:xfrm rot="0">
            <a:off x="1821688" y="2665934"/>
            <a:ext cx="14992440" cy="6381750"/>
          </a:xfrm>
          <a:prstGeom prst="rect">
            <a:avLst/>
          </a:prstGeom>
        </p:spPr>
        <p:txBody>
          <a:bodyPr anchor="t" rtlCol="false" tIns="0" lIns="0" bIns="0" rIns="0">
            <a:spAutoFit/>
          </a:bodyPr>
          <a:lstStyle/>
          <a:p>
            <a:pPr algn="l">
              <a:lnSpc>
                <a:spcPts val="4200"/>
              </a:lnSpc>
            </a:pPr>
            <a:r>
              <a:rPr lang="en-US" sz="3000">
                <a:solidFill>
                  <a:srgbClr val="000000"/>
                </a:solidFill>
                <a:latin typeface="Nunito"/>
                <a:ea typeface="Nunito"/>
                <a:cs typeface="Nunito"/>
                <a:sym typeface="Nunito"/>
              </a:rPr>
              <a:t>System Configuration:</a:t>
            </a:r>
          </a:p>
          <a:p>
            <a:pPr algn="l">
              <a:lnSpc>
                <a:spcPts val="4200"/>
              </a:lnSpc>
            </a:pPr>
            <a:r>
              <a:rPr lang="en-US" sz="3000">
                <a:solidFill>
                  <a:srgbClr val="000000"/>
                </a:solidFill>
                <a:latin typeface="Nunito"/>
                <a:ea typeface="Nunito"/>
                <a:cs typeface="Nunito"/>
                <a:sym typeface="Nunito"/>
              </a:rPr>
              <a:t>Hardware Configuration:</a:t>
            </a:r>
          </a:p>
          <a:p>
            <a:pPr algn="l">
              <a:lnSpc>
                <a:spcPts val="4200"/>
              </a:lnSpc>
            </a:pPr>
            <a:r>
              <a:rPr lang="en-US" sz="3000">
                <a:solidFill>
                  <a:srgbClr val="000000"/>
                </a:solidFill>
                <a:latin typeface="Nunito"/>
                <a:ea typeface="Nunito"/>
                <a:cs typeface="Nunito"/>
                <a:sym typeface="Nunito"/>
              </a:rPr>
              <a:t>Processor: Pentium III 630MHz</a:t>
            </a:r>
          </a:p>
          <a:p>
            <a:pPr algn="l">
              <a:lnSpc>
                <a:spcPts val="4200"/>
              </a:lnSpc>
            </a:pPr>
            <a:r>
              <a:rPr lang="en-US" sz="3000">
                <a:solidFill>
                  <a:srgbClr val="000000"/>
                </a:solidFill>
                <a:latin typeface="Nunito"/>
                <a:ea typeface="Nunito"/>
                <a:cs typeface="Nunito"/>
                <a:sym typeface="Nunito"/>
              </a:rPr>
              <a:t>RAM: 128MB</a:t>
            </a:r>
          </a:p>
          <a:p>
            <a:pPr algn="l">
              <a:lnSpc>
                <a:spcPts val="4200"/>
              </a:lnSpc>
            </a:pPr>
            <a:r>
              <a:rPr lang="en-US" sz="3000">
                <a:solidFill>
                  <a:srgbClr val="000000"/>
                </a:solidFill>
                <a:latin typeface="Nunito"/>
                <a:ea typeface="Nunito"/>
                <a:cs typeface="Nunito"/>
                <a:sym typeface="Nunito"/>
              </a:rPr>
              <a:t>Hard Disk: 20GB</a:t>
            </a:r>
          </a:p>
          <a:p>
            <a:pPr algn="l">
              <a:lnSpc>
                <a:spcPts val="4200"/>
              </a:lnSpc>
            </a:pPr>
            <a:r>
              <a:rPr lang="en-US" sz="3000">
                <a:solidFill>
                  <a:srgbClr val="000000"/>
                </a:solidFill>
                <a:latin typeface="Nunito"/>
                <a:ea typeface="Nunito"/>
                <a:cs typeface="Nunito"/>
                <a:sym typeface="Nunito"/>
              </a:rPr>
              <a:t>Monitor: 15″ Color Monitor</a:t>
            </a:r>
          </a:p>
          <a:p>
            <a:pPr algn="l">
              <a:lnSpc>
                <a:spcPts val="4200"/>
              </a:lnSpc>
            </a:pPr>
            <a:r>
              <a:rPr lang="en-US" sz="3000">
                <a:solidFill>
                  <a:srgbClr val="000000"/>
                </a:solidFill>
                <a:latin typeface="Nunito"/>
                <a:ea typeface="Nunito"/>
                <a:cs typeface="Nunito"/>
                <a:sym typeface="Nunito"/>
              </a:rPr>
              <a:t>Keyboard: 122 keys</a:t>
            </a:r>
          </a:p>
          <a:p>
            <a:pPr algn="l">
              <a:lnSpc>
                <a:spcPts val="4200"/>
              </a:lnSpc>
            </a:pPr>
            <a:r>
              <a:rPr lang="en-US" sz="3000">
                <a:solidFill>
                  <a:srgbClr val="000000"/>
                </a:solidFill>
                <a:latin typeface="Nunito"/>
                <a:ea typeface="Nunito"/>
                <a:cs typeface="Nunito"/>
                <a:sym typeface="Nunito"/>
              </a:rPr>
              <a:t>Software Configuration:</a:t>
            </a:r>
          </a:p>
          <a:p>
            <a:pPr algn="l">
              <a:lnSpc>
                <a:spcPts val="4200"/>
              </a:lnSpc>
            </a:pPr>
            <a:r>
              <a:rPr lang="en-US" sz="3000">
                <a:solidFill>
                  <a:srgbClr val="000000"/>
                </a:solidFill>
                <a:latin typeface="Nunito"/>
                <a:ea typeface="Nunito"/>
                <a:cs typeface="Nunito"/>
                <a:sym typeface="Nunito"/>
              </a:rPr>
              <a:t>Operating System: Windows NT/ Windows 98/ Windows XP</a:t>
            </a:r>
          </a:p>
          <a:p>
            <a:pPr algn="l">
              <a:lnSpc>
                <a:spcPts val="4200"/>
              </a:lnSpc>
            </a:pPr>
            <a:r>
              <a:rPr lang="en-US" sz="3000">
                <a:solidFill>
                  <a:srgbClr val="000000"/>
                </a:solidFill>
                <a:latin typeface="Nunito"/>
                <a:ea typeface="Nunito"/>
                <a:cs typeface="Nunito"/>
                <a:sym typeface="Nunito"/>
              </a:rPr>
              <a:t>Language: Java 2 Runtime Environment</a:t>
            </a:r>
          </a:p>
          <a:p>
            <a:pPr algn="l">
              <a:lnSpc>
                <a:spcPts val="4200"/>
              </a:lnSpc>
            </a:pPr>
            <a:r>
              <a:rPr lang="en-US" sz="3000">
                <a:solidFill>
                  <a:srgbClr val="000000"/>
                </a:solidFill>
                <a:latin typeface="Nunito"/>
                <a:ea typeface="Nunito"/>
                <a:cs typeface="Nunito"/>
                <a:sym typeface="Nunito"/>
              </a:rPr>
              <a:t>Database: MS Access</a:t>
            </a:r>
          </a:p>
          <a:p>
            <a:pPr algn="l">
              <a:lnSpc>
                <a:spcPts val="4200"/>
              </a:lnSpc>
            </a:pPr>
          </a:p>
        </p:txBody>
      </p:sp>
      <p:sp>
        <p:nvSpPr>
          <p:cNvPr name="Freeform 12" id="12"/>
          <p:cNvSpPr/>
          <p:nvPr/>
        </p:nvSpPr>
        <p:spPr>
          <a:xfrm flipH="false" flipV="false" rot="4302480">
            <a:off x="16435990" y="335858"/>
            <a:ext cx="2722598" cy="2788509"/>
          </a:xfrm>
          <a:custGeom>
            <a:avLst/>
            <a:gdLst/>
            <a:ahLst/>
            <a:cxnLst/>
            <a:rect r="r" b="b" t="t" l="l"/>
            <a:pathLst>
              <a:path h="2788509" w="2722598">
                <a:moveTo>
                  <a:pt x="0" y="0"/>
                </a:moveTo>
                <a:lnTo>
                  <a:pt x="2722599" y="0"/>
                </a:lnTo>
                <a:lnTo>
                  <a:pt x="2722599" y="2788508"/>
                </a:lnTo>
                <a:lnTo>
                  <a:pt x="0" y="278850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3" id="13"/>
          <p:cNvSpPr txBox="true"/>
          <p:nvPr/>
        </p:nvSpPr>
        <p:spPr>
          <a:xfrm rot="0">
            <a:off x="2614676" y="904875"/>
            <a:ext cx="13114668" cy="1127571"/>
          </a:xfrm>
          <a:prstGeom prst="rect">
            <a:avLst/>
          </a:prstGeom>
        </p:spPr>
        <p:txBody>
          <a:bodyPr anchor="t" rtlCol="false" tIns="0" lIns="0" bIns="0" rIns="0">
            <a:spAutoFit/>
          </a:bodyPr>
          <a:lstStyle/>
          <a:p>
            <a:pPr algn="ctr">
              <a:lnSpc>
                <a:spcPts val="9250"/>
              </a:lnSpc>
            </a:pPr>
            <a:r>
              <a:rPr lang="en-US" sz="6607">
                <a:solidFill>
                  <a:srgbClr val="000000"/>
                </a:solidFill>
                <a:latin typeface="Fredoka"/>
                <a:ea typeface="Fredoka"/>
                <a:cs typeface="Fredoka"/>
                <a:sym typeface="Fredoka"/>
              </a:rPr>
              <a:t>PROJECT OVERVIEW</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1919996"/>
            <a:ext cx="16230600" cy="7088560"/>
            <a:chOff x="0" y="0"/>
            <a:chExt cx="4274726" cy="1866946"/>
          </a:xfrm>
        </p:grpSpPr>
        <p:sp>
          <p:nvSpPr>
            <p:cNvPr name="Freeform 3" id="3"/>
            <p:cNvSpPr/>
            <p:nvPr/>
          </p:nvSpPr>
          <p:spPr>
            <a:xfrm flipH="false" flipV="false" rot="0">
              <a:off x="0" y="0"/>
              <a:ext cx="4274726" cy="1866946"/>
            </a:xfrm>
            <a:custGeom>
              <a:avLst/>
              <a:gdLst/>
              <a:ahLst/>
              <a:cxnLst/>
              <a:rect r="r" b="b" t="t" l="l"/>
              <a:pathLst>
                <a:path h="1866946" w="4274726">
                  <a:moveTo>
                    <a:pt x="24327" y="0"/>
                  </a:moveTo>
                  <a:lnTo>
                    <a:pt x="4250399" y="0"/>
                  </a:lnTo>
                  <a:cubicBezTo>
                    <a:pt x="4263834" y="0"/>
                    <a:pt x="4274726" y="10891"/>
                    <a:pt x="4274726" y="24327"/>
                  </a:cubicBezTo>
                  <a:lnTo>
                    <a:pt x="4274726" y="1842619"/>
                  </a:lnTo>
                  <a:cubicBezTo>
                    <a:pt x="4274726" y="1856054"/>
                    <a:pt x="4263834" y="1866946"/>
                    <a:pt x="4250399" y="1866946"/>
                  </a:cubicBezTo>
                  <a:lnTo>
                    <a:pt x="24327" y="1866946"/>
                  </a:lnTo>
                  <a:cubicBezTo>
                    <a:pt x="10891" y="1866946"/>
                    <a:pt x="0" y="1856054"/>
                    <a:pt x="0" y="1842619"/>
                  </a:cubicBezTo>
                  <a:lnTo>
                    <a:pt x="0" y="24327"/>
                  </a:lnTo>
                  <a:cubicBezTo>
                    <a:pt x="0" y="10891"/>
                    <a:pt x="10891" y="0"/>
                    <a:pt x="24327" y="0"/>
                  </a:cubicBezTo>
                  <a:close/>
                </a:path>
              </a:pathLst>
            </a:custGeom>
            <a:solidFill>
              <a:srgbClr val="F1F2F2"/>
            </a:solidFill>
          </p:spPr>
        </p:sp>
        <p:sp>
          <p:nvSpPr>
            <p:cNvPr name="TextBox 4" id="4"/>
            <p:cNvSpPr txBox="true"/>
            <p:nvPr/>
          </p:nvSpPr>
          <p:spPr>
            <a:xfrm>
              <a:off x="0" y="-38100"/>
              <a:ext cx="4274726" cy="1905046"/>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455841" y="8740298"/>
            <a:ext cx="20004189" cy="1104251"/>
            <a:chOff x="0" y="0"/>
            <a:chExt cx="5268593" cy="290832"/>
          </a:xfrm>
        </p:grpSpPr>
        <p:sp>
          <p:nvSpPr>
            <p:cNvPr name="Freeform 6" id="6"/>
            <p:cNvSpPr/>
            <p:nvPr/>
          </p:nvSpPr>
          <p:spPr>
            <a:xfrm flipH="false" flipV="false" rot="0">
              <a:off x="0" y="0"/>
              <a:ext cx="5268593" cy="290832"/>
            </a:xfrm>
            <a:custGeom>
              <a:avLst/>
              <a:gdLst/>
              <a:ahLst/>
              <a:cxnLst/>
              <a:rect r="r" b="b" t="t" l="l"/>
              <a:pathLst>
                <a:path h="290832" w="5268593">
                  <a:moveTo>
                    <a:pt x="0" y="0"/>
                  </a:moveTo>
                  <a:lnTo>
                    <a:pt x="5268593" y="0"/>
                  </a:lnTo>
                  <a:lnTo>
                    <a:pt x="5268593" y="290832"/>
                  </a:lnTo>
                  <a:lnTo>
                    <a:pt x="0" y="290832"/>
                  </a:lnTo>
                  <a:close/>
                </a:path>
              </a:pathLst>
            </a:custGeom>
            <a:solidFill>
              <a:srgbClr val="DDDEDE"/>
            </a:solidFill>
          </p:spPr>
        </p:sp>
        <p:sp>
          <p:nvSpPr>
            <p:cNvPr name="TextBox 7" id="7"/>
            <p:cNvSpPr txBox="true"/>
            <p:nvPr/>
          </p:nvSpPr>
          <p:spPr>
            <a:xfrm>
              <a:off x="0" y="-38100"/>
              <a:ext cx="5268593" cy="328932"/>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2614676" y="532535"/>
            <a:ext cx="13431555" cy="1996075"/>
            <a:chOff x="0" y="0"/>
            <a:chExt cx="3537529" cy="525715"/>
          </a:xfrm>
        </p:grpSpPr>
        <p:sp>
          <p:nvSpPr>
            <p:cNvPr name="Freeform 9" id="9"/>
            <p:cNvSpPr/>
            <p:nvPr/>
          </p:nvSpPr>
          <p:spPr>
            <a:xfrm flipH="false" flipV="false" rot="0">
              <a:off x="0" y="0"/>
              <a:ext cx="3537529" cy="525715"/>
            </a:xfrm>
            <a:custGeom>
              <a:avLst/>
              <a:gdLst/>
              <a:ahLst/>
              <a:cxnLst/>
              <a:rect r="r" b="b" t="t" l="l"/>
              <a:pathLst>
                <a:path h="525715" w="3537529">
                  <a:moveTo>
                    <a:pt x="29396" y="0"/>
                  </a:moveTo>
                  <a:lnTo>
                    <a:pt x="3508132" y="0"/>
                  </a:lnTo>
                  <a:cubicBezTo>
                    <a:pt x="3524367" y="0"/>
                    <a:pt x="3537529" y="13161"/>
                    <a:pt x="3537529" y="29396"/>
                  </a:cubicBezTo>
                  <a:lnTo>
                    <a:pt x="3537529" y="496319"/>
                  </a:lnTo>
                  <a:cubicBezTo>
                    <a:pt x="3537529" y="512554"/>
                    <a:pt x="3524367" y="525715"/>
                    <a:pt x="3508132" y="525715"/>
                  </a:cubicBezTo>
                  <a:lnTo>
                    <a:pt x="29396" y="525715"/>
                  </a:lnTo>
                  <a:cubicBezTo>
                    <a:pt x="13161" y="525715"/>
                    <a:pt x="0" y="512554"/>
                    <a:pt x="0" y="496319"/>
                  </a:cubicBezTo>
                  <a:lnTo>
                    <a:pt x="0" y="29396"/>
                  </a:lnTo>
                  <a:cubicBezTo>
                    <a:pt x="0" y="13161"/>
                    <a:pt x="13161" y="0"/>
                    <a:pt x="29396" y="0"/>
                  </a:cubicBezTo>
                  <a:close/>
                </a:path>
              </a:pathLst>
            </a:custGeom>
            <a:solidFill>
              <a:srgbClr val="DDDEDE"/>
            </a:solidFill>
          </p:spPr>
        </p:sp>
        <p:sp>
          <p:nvSpPr>
            <p:cNvPr name="TextBox 10" id="10"/>
            <p:cNvSpPr txBox="true"/>
            <p:nvPr/>
          </p:nvSpPr>
          <p:spPr>
            <a:xfrm>
              <a:off x="0" y="-38100"/>
              <a:ext cx="3537529" cy="563815"/>
            </a:xfrm>
            <a:prstGeom prst="rect">
              <a:avLst/>
            </a:prstGeom>
          </p:spPr>
          <p:txBody>
            <a:bodyPr anchor="ctr" rtlCol="false" tIns="50800" lIns="50800" bIns="50800" rIns="50800"/>
            <a:lstStyle/>
            <a:p>
              <a:pPr algn="ctr">
                <a:lnSpc>
                  <a:spcPts val="2659"/>
                </a:lnSpc>
              </a:pPr>
            </a:p>
          </p:txBody>
        </p:sp>
      </p:grpSp>
      <p:sp>
        <p:nvSpPr>
          <p:cNvPr name="TextBox 11" id="11"/>
          <p:cNvSpPr txBox="true"/>
          <p:nvPr/>
        </p:nvSpPr>
        <p:spPr>
          <a:xfrm rot="0">
            <a:off x="1821688" y="2665934"/>
            <a:ext cx="15017531" cy="514350"/>
          </a:xfrm>
          <a:prstGeom prst="rect">
            <a:avLst/>
          </a:prstGeom>
        </p:spPr>
        <p:txBody>
          <a:bodyPr anchor="t" rtlCol="false" tIns="0" lIns="0" bIns="0" rIns="0">
            <a:spAutoFit/>
          </a:bodyPr>
          <a:lstStyle/>
          <a:p>
            <a:pPr algn="l">
              <a:lnSpc>
                <a:spcPts val="4200"/>
              </a:lnSpc>
            </a:pPr>
            <a:r>
              <a:rPr lang="en-US" sz="3000" b="true">
                <a:solidFill>
                  <a:srgbClr val="000000"/>
                </a:solidFill>
                <a:latin typeface="Nunito Bold"/>
                <a:ea typeface="Nunito Bold"/>
                <a:cs typeface="Nunito Bold"/>
                <a:sym typeface="Nunito Bold"/>
              </a:rPr>
              <a:t>What is Git?</a:t>
            </a:r>
          </a:p>
        </p:txBody>
      </p:sp>
      <p:sp>
        <p:nvSpPr>
          <p:cNvPr name="Freeform 12" id="12"/>
          <p:cNvSpPr/>
          <p:nvPr/>
        </p:nvSpPr>
        <p:spPr>
          <a:xfrm flipH="false" flipV="false" rot="4302480">
            <a:off x="16435990" y="335858"/>
            <a:ext cx="2722598" cy="2788509"/>
          </a:xfrm>
          <a:custGeom>
            <a:avLst/>
            <a:gdLst/>
            <a:ahLst/>
            <a:cxnLst/>
            <a:rect r="r" b="b" t="t" l="l"/>
            <a:pathLst>
              <a:path h="2788509" w="2722598">
                <a:moveTo>
                  <a:pt x="0" y="0"/>
                </a:moveTo>
                <a:lnTo>
                  <a:pt x="2722599" y="0"/>
                </a:lnTo>
                <a:lnTo>
                  <a:pt x="2722599" y="2788508"/>
                </a:lnTo>
                <a:lnTo>
                  <a:pt x="0" y="278850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3" id="13"/>
          <p:cNvSpPr txBox="true"/>
          <p:nvPr/>
        </p:nvSpPr>
        <p:spPr>
          <a:xfrm rot="0">
            <a:off x="2614676" y="904875"/>
            <a:ext cx="13114668" cy="1127571"/>
          </a:xfrm>
          <a:prstGeom prst="rect">
            <a:avLst/>
          </a:prstGeom>
        </p:spPr>
        <p:txBody>
          <a:bodyPr anchor="t" rtlCol="false" tIns="0" lIns="0" bIns="0" rIns="0">
            <a:spAutoFit/>
          </a:bodyPr>
          <a:lstStyle/>
          <a:p>
            <a:pPr algn="ctr">
              <a:lnSpc>
                <a:spcPts val="9250"/>
              </a:lnSpc>
            </a:pPr>
            <a:r>
              <a:rPr lang="en-US" sz="6607">
                <a:solidFill>
                  <a:srgbClr val="000000"/>
                </a:solidFill>
                <a:latin typeface="Fredoka"/>
                <a:ea typeface="Fredoka"/>
                <a:cs typeface="Fredoka"/>
                <a:sym typeface="Fredoka"/>
              </a:rPr>
              <a:t>GIT AND GITHUB OVERVIEW</a:t>
            </a:r>
          </a:p>
        </p:txBody>
      </p:sp>
      <p:sp>
        <p:nvSpPr>
          <p:cNvPr name="TextBox 14" id="14"/>
          <p:cNvSpPr txBox="true"/>
          <p:nvPr/>
        </p:nvSpPr>
        <p:spPr>
          <a:xfrm rot="0">
            <a:off x="1821688" y="3403074"/>
            <a:ext cx="15437612" cy="5314950"/>
          </a:xfrm>
          <a:prstGeom prst="rect">
            <a:avLst/>
          </a:prstGeom>
        </p:spPr>
        <p:txBody>
          <a:bodyPr anchor="t" rtlCol="false" tIns="0" lIns="0" bIns="0" rIns="0">
            <a:spAutoFit/>
          </a:bodyPr>
          <a:lstStyle/>
          <a:p>
            <a:pPr algn="l">
              <a:lnSpc>
                <a:spcPts val="4200"/>
              </a:lnSpc>
            </a:pPr>
            <a:r>
              <a:rPr lang="en-US" sz="3000">
                <a:solidFill>
                  <a:srgbClr val="000000"/>
                </a:solidFill>
                <a:latin typeface="Nunito"/>
                <a:ea typeface="Nunito"/>
                <a:cs typeface="Nunito"/>
                <a:sym typeface="Nunito"/>
              </a:rPr>
              <a:t>Git is a powerful and widely adopted Distributed Version Control System (DVCS), celebrated as the de facto standard for managing source code and project versions in the software development community. Unlike centralized version control systems that rely on a single server to store all changes, Git distributes the full repository—including the entire history of modifications—to every developer’s local machine. This decentralized architecture empowers individuals and teams to work independently, collaborate seamlessly, and maintain robust version control, even in offline environments. Originally created by Linus Torvalds in 2005 to support Linux kernel development, Git has since evolved into a cornerstone tool for projects of all sizes, from solo endeavors to massive open-source collaborations.</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1919996"/>
            <a:ext cx="16230600" cy="7088560"/>
            <a:chOff x="0" y="0"/>
            <a:chExt cx="4274726" cy="1866946"/>
          </a:xfrm>
        </p:grpSpPr>
        <p:sp>
          <p:nvSpPr>
            <p:cNvPr name="Freeform 3" id="3"/>
            <p:cNvSpPr/>
            <p:nvPr/>
          </p:nvSpPr>
          <p:spPr>
            <a:xfrm flipH="false" flipV="false" rot="0">
              <a:off x="0" y="0"/>
              <a:ext cx="4274726" cy="1866946"/>
            </a:xfrm>
            <a:custGeom>
              <a:avLst/>
              <a:gdLst/>
              <a:ahLst/>
              <a:cxnLst/>
              <a:rect r="r" b="b" t="t" l="l"/>
              <a:pathLst>
                <a:path h="1866946" w="4274726">
                  <a:moveTo>
                    <a:pt x="24327" y="0"/>
                  </a:moveTo>
                  <a:lnTo>
                    <a:pt x="4250399" y="0"/>
                  </a:lnTo>
                  <a:cubicBezTo>
                    <a:pt x="4263834" y="0"/>
                    <a:pt x="4274726" y="10891"/>
                    <a:pt x="4274726" y="24327"/>
                  </a:cubicBezTo>
                  <a:lnTo>
                    <a:pt x="4274726" y="1842619"/>
                  </a:lnTo>
                  <a:cubicBezTo>
                    <a:pt x="4274726" y="1856054"/>
                    <a:pt x="4263834" y="1866946"/>
                    <a:pt x="4250399" y="1866946"/>
                  </a:cubicBezTo>
                  <a:lnTo>
                    <a:pt x="24327" y="1866946"/>
                  </a:lnTo>
                  <a:cubicBezTo>
                    <a:pt x="10891" y="1866946"/>
                    <a:pt x="0" y="1856054"/>
                    <a:pt x="0" y="1842619"/>
                  </a:cubicBezTo>
                  <a:lnTo>
                    <a:pt x="0" y="24327"/>
                  </a:lnTo>
                  <a:cubicBezTo>
                    <a:pt x="0" y="10891"/>
                    <a:pt x="10891" y="0"/>
                    <a:pt x="24327" y="0"/>
                  </a:cubicBezTo>
                  <a:close/>
                </a:path>
              </a:pathLst>
            </a:custGeom>
            <a:solidFill>
              <a:srgbClr val="F1F2F2"/>
            </a:solidFill>
          </p:spPr>
        </p:sp>
        <p:sp>
          <p:nvSpPr>
            <p:cNvPr name="TextBox 4" id="4"/>
            <p:cNvSpPr txBox="true"/>
            <p:nvPr/>
          </p:nvSpPr>
          <p:spPr>
            <a:xfrm>
              <a:off x="0" y="-38100"/>
              <a:ext cx="4274726" cy="1905046"/>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455841" y="8740298"/>
            <a:ext cx="20004189" cy="1104251"/>
            <a:chOff x="0" y="0"/>
            <a:chExt cx="5268593" cy="290832"/>
          </a:xfrm>
        </p:grpSpPr>
        <p:sp>
          <p:nvSpPr>
            <p:cNvPr name="Freeform 6" id="6"/>
            <p:cNvSpPr/>
            <p:nvPr/>
          </p:nvSpPr>
          <p:spPr>
            <a:xfrm flipH="false" flipV="false" rot="0">
              <a:off x="0" y="0"/>
              <a:ext cx="5268593" cy="290832"/>
            </a:xfrm>
            <a:custGeom>
              <a:avLst/>
              <a:gdLst/>
              <a:ahLst/>
              <a:cxnLst/>
              <a:rect r="r" b="b" t="t" l="l"/>
              <a:pathLst>
                <a:path h="290832" w="5268593">
                  <a:moveTo>
                    <a:pt x="0" y="0"/>
                  </a:moveTo>
                  <a:lnTo>
                    <a:pt x="5268593" y="0"/>
                  </a:lnTo>
                  <a:lnTo>
                    <a:pt x="5268593" y="290832"/>
                  </a:lnTo>
                  <a:lnTo>
                    <a:pt x="0" y="290832"/>
                  </a:lnTo>
                  <a:close/>
                </a:path>
              </a:pathLst>
            </a:custGeom>
            <a:solidFill>
              <a:srgbClr val="DDDEDE"/>
            </a:solidFill>
          </p:spPr>
        </p:sp>
        <p:sp>
          <p:nvSpPr>
            <p:cNvPr name="TextBox 7" id="7"/>
            <p:cNvSpPr txBox="true"/>
            <p:nvPr/>
          </p:nvSpPr>
          <p:spPr>
            <a:xfrm>
              <a:off x="0" y="-38100"/>
              <a:ext cx="5268593" cy="328932"/>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2614676" y="532535"/>
            <a:ext cx="13431555" cy="1996075"/>
            <a:chOff x="0" y="0"/>
            <a:chExt cx="3537529" cy="525715"/>
          </a:xfrm>
        </p:grpSpPr>
        <p:sp>
          <p:nvSpPr>
            <p:cNvPr name="Freeform 9" id="9"/>
            <p:cNvSpPr/>
            <p:nvPr/>
          </p:nvSpPr>
          <p:spPr>
            <a:xfrm flipH="false" flipV="false" rot="0">
              <a:off x="0" y="0"/>
              <a:ext cx="3537529" cy="525715"/>
            </a:xfrm>
            <a:custGeom>
              <a:avLst/>
              <a:gdLst/>
              <a:ahLst/>
              <a:cxnLst/>
              <a:rect r="r" b="b" t="t" l="l"/>
              <a:pathLst>
                <a:path h="525715" w="3537529">
                  <a:moveTo>
                    <a:pt x="29396" y="0"/>
                  </a:moveTo>
                  <a:lnTo>
                    <a:pt x="3508132" y="0"/>
                  </a:lnTo>
                  <a:cubicBezTo>
                    <a:pt x="3524367" y="0"/>
                    <a:pt x="3537529" y="13161"/>
                    <a:pt x="3537529" y="29396"/>
                  </a:cubicBezTo>
                  <a:lnTo>
                    <a:pt x="3537529" y="496319"/>
                  </a:lnTo>
                  <a:cubicBezTo>
                    <a:pt x="3537529" y="512554"/>
                    <a:pt x="3524367" y="525715"/>
                    <a:pt x="3508132" y="525715"/>
                  </a:cubicBezTo>
                  <a:lnTo>
                    <a:pt x="29396" y="525715"/>
                  </a:lnTo>
                  <a:cubicBezTo>
                    <a:pt x="13161" y="525715"/>
                    <a:pt x="0" y="512554"/>
                    <a:pt x="0" y="496319"/>
                  </a:cubicBezTo>
                  <a:lnTo>
                    <a:pt x="0" y="29396"/>
                  </a:lnTo>
                  <a:cubicBezTo>
                    <a:pt x="0" y="13161"/>
                    <a:pt x="13161" y="0"/>
                    <a:pt x="29396" y="0"/>
                  </a:cubicBezTo>
                  <a:close/>
                </a:path>
              </a:pathLst>
            </a:custGeom>
            <a:solidFill>
              <a:srgbClr val="DDDEDE"/>
            </a:solidFill>
          </p:spPr>
        </p:sp>
        <p:sp>
          <p:nvSpPr>
            <p:cNvPr name="TextBox 10" id="10"/>
            <p:cNvSpPr txBox="true"/>
            <p:nvPr/>
          </p:nvSpPr>
          <p:spPr>
            <a:xfrm>
              <a:off x="0" y="-38100"/>
              <a:ext cx="3537529" cy="563815"/>
            </a:xfrm>
            <a:prstGeom prst="rect">
              <a:avLst/>
            </a:prstGeom>
          </p:spPr>
          <p:txBody>
            <a:bodyPr anchor="ctr" rtlCol="false" tIns="50800" lIns="50800" bIns="50800" rIns="50800"/>
            <a:lstStyle/>
            <a:p>
              <a:pPr algn="ctr">
                <a:lnSpc>
                  <a:spcPts val="2659"/>
                </a:lnSpc>
              </a:pPr>
            </a:p>
          </p:txBody>
        </p:sp>
      </p:grpSp>
      <p:sp>
        <p:nvSpPr>
          <p:cNvPr name="TextBox 11" id="11"/>
          <p:cNvSpPr txBox="true"/>
          <p:nvPr/>
        </p:nvSpPr>
        <p:spPr>
          <a:xfrm rot="0">
            <a:off x="1821688" y="2665934"/>
            <a:ext cx="15017531" cy="514350"/>
          </a:xfrm>
          <a:prstGeom prst="rect">
            <a:avLst/>
          </a:prstGeom>
        </p:spPr>
        <p:txBody>
          <a:bodyPr anchor="t" rtlCol="false" tIns="0" lIns="0" bIns="0" rIns="0">
            <a:spAutoFit/>
          </a:bodyPr>
          <a:lstStyle/>
          <a:p>
            <a:pPr algn="l">
              <a:lnSpc>
                <a:spcPts val="4200"/>
              </a:lnSpc>
            </a:pPr>
            <a:r>
              <a:rPr lang="en-US" sz="3000" b="true">
                <a:solidFill>
                  <a:srgbClr val="000000"/>
                </a:solidFill>
                <a:latin typeface="Nunito Bold"/>
                <a:ea typeface="Nunito Bold"/>
                <a:cs typeface="Nunito Bold"/>
                <a:sym typeface="Nunito Bold"/>
              </a:rPr>
              <a:t>What is Git?</a:t>
            </a:r>
          </a:p>
        </p:txBody>
      </p:sp>
      <p:sp>
        <p:nvSpPr>
          <p:cNvPr name="Freeform 12" id="12"/>
          <p:cNvSpPr/>
          <p:nvPr/>
        </p:nvSpPr>
        <p:spPr>
          <a:xfrm flipH="false" flipV="false" rot="4302480">
            <a:off x="16435990" y="335858"/>
            <a:ext cx="2722598" cy="2788509"/>
          </a:xfrm>
          <a:custGeom>
            <a:avLst/>
            <a:gdLst/>
            <a:ahLst/>
            <a:cxnLst/>
            <a:rect r="r" b="b" t="t" l="l"/>
            <a:pathLst>
              <a:path h="2788509" w="2722598">
                <a:moveTo>
                  <a:pt x="0" y="0"/>
                </a:moveTo>
                <a:lnTo>
                  <a:pt x="2722599" y="0"/>
                </a:lnTo>
                <a:lnTo>
                  <a:pt x="2722599" y="2788508"/>
                </a:lnTo>
                <a:lnTo>
                  <a:pt x="0" y="278850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3" id="13"/>
          <p:cNvSpPr txBox="true"/>
          <p:nvPr/>
        </p:nvSpPr>
        <p:spPr>
          <a:xfrm rot="0">
            <a:off x="2614676" y="904875"/>
            <a:ext cx="13114668" cy="1127571"/>
          </a:xfrm>
          <a:prstGeom prst="rect">
            <a:avLst/>
          </a:prstGeom>
        </p:spPr>
        <p:txBody>
          <a:bodyPr anchor="t" rtlCol="false" tIns="0" lIns="0" bIns="0" rIns="0">
            <a:spAutoFit/>
          </a:bodyPr>
          <a:lstStyle/>
          <a:p>
            <a:pPr algn="ctr">
              <a:lnSpc>
                <a:spcPts val="9250"/>
              </a:lnSpc>
            </a:pPr>
            <a:r>
              <a:rPr lang="en-US" sz="6607">
                <a:solidFill>
                  <a:srgbClr val="000000"/>
                </a:solidFill>
                <a:latin typeface="Fredoka"/>
                <a:ea typeface="Fredoka"/>
                <a:cs typeface="Fredoka"/>
                <a:sym typeface="Fredoka"/>
              </a:rPr>
              <a:t>GIT AND GITHUB OVERVIEW</a:t>
            </a:r>
          </a:p>
        </p:txBody>
      </p:sp>
      <p:sp>
        <p:nvSpPr>
          <p:cNvPr name="TextBox 14" id="14"/>
          <p:cNvSpPr txBox="true"/>
          <p:nvPr/>
        </p:nvSpPr>
        <p:spPr>
          <a:xfrm rot="0">
            <a:off x="1611647" y="3767122"/>
            <a:ext cx="15437612" cy="3181350"/>
          </a:xfrm>
          <a:prstGeom prst="rect">
            <a:avLst/>
          </a:prstGeom>
        </p:spPr>
        <p:txBody>
          <a:bodyPr anchor="t" rtlCol="false" tIns="0" lIns="0" bIns="0" rIns="0">
            <a:spAutoFit/>
          </a:bodyPr>
          <a:lstStyle/>
          <a:p>
            <a:pPr algn="l">
              <a:lnSpc>
                <a:spcPts val="4200"/>
              </a:lnSpc>
            </a:pPr>
            <a:r>
              <a:rPr lang="en-US" sz="3000">
                <a:solidFill>
                  <a:srgbClr val="000000"/>
                </a:solidFill>
                <a:latin typeface="Nunito"/>
                <a:ea typeface="Nunito"/>
                <a:cs typeface="Nunito"/>
                <a:sym typeface="Nunito"/>
              </a:rPr>
              <a:t>Git’s popularity stems from its speed, flexibility, and ability to handle complex workflows. Each developer’s local repository acts as a self-contained unit, containing not just the current state of the project but also every change ever made, complete with metadata like timestamps, authors, and commit messages. This design ensures that developers can experiment, track progress, and recover from mistakes without relying on constant server connectivity, making Git a versatile and resilient solution for modern software engineering</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1919996"/>
            <a:ext cx="16230600" cy="7088560"/>
            <a:chOff x="0" y="0"/>
            <a:chExt cx="4274726" cy="1866946"/>
          </a:xfrm>
        </p:grpSpPr>
        <p:sp>
          <p:nvSpPr>
            <p:cNvPr name="Freeform 3" id="3"/>
            <p:cNvSpPr/>
            <p:nvPr/>
          </p:nvSpPr>
          <p:spPr>
            <a:xfrm flipH="false" flipV="false" rot="0">
              <a:off x="0" y="0"/>
              <a:ext cx="4274726" cy="1866946"/>
            </a:xfrm>
            <a:custGeom>
              <a:avLst/>
              <a:gdLst/>
              <a:ahLst/>
              <a:cxnLst/>
              <a:rect r="r" b="b" t="t" l="l"/>
              <a:pathLst>
                <a:path h="1866946" w="4274726">
                  <a:moveTo>
                    <a:pt x="24327" y="0"/>
                  </a:moveTo>
                  <a:lnTo>
                    <a:pt x="4250399" y="0"/>
                  </a:lnTo>
                  <a:cubicBezTo>
                    <a:pt x="4263834" y="0"/>
                    <a:pt x="4274726" y="10891"/>
                    <a:pt x="4274726" y="24327"/>
                  </a:cubicBezTo>
                  <a:lnTo>
                    <a:pt x="4274726" y="1842619"/>
                  </a:lnTo>
                  <a:cubicBezTo>
                    <a:pt x="4274726" y="1856054"/>
                    <a:pt x="4263834" y="1866946"/>
                    <a:pt x="4250399" y="1866946"/>
                  </a:cubicBezTo>
                  <a:lnTo>
                    <a:pt x="24327" y="1866946"/>
                  </a:lnTo>
                  <a:cubicBezTo>
                    <a:pt x="10891" y="1866946"/>
                    <a:pt x="0" y="1856054"/>
                    <a:pt x="0" y="1842619"/>
                  </a:cubicBezTo>
                  <a:lnTo>
                    <a:pt x="0" y="24327"/>
                  </a:lnTo>
                  <a:cubicBezTo>
                    <a:pt x="0" y="10891"/>
                    <a:pt x="10891" y="0"/>
                    <a:pt x="24327" y="0"/>
                  </a:cubicBezTo>
                  <a:close/>
                </a:path>
              </a:pathLst>
            </a:custGeom>
            <a:solidFill>
              <a:srgbClr val="F1F2F2"/>
            </a:solidFill>
          </p:spPr>
        </p:sp>
        <p:sp>
          <p:nvSpPr>
            <p:cNvPr name="TextBox 4" id="4"/>
            <p:cNvSpPr txBox="true"/>
            <p:nvPr/>
          </p:nvSpPr>
          <p:spPr>
            <a:xfrm>
              <a:off x="0" y="-38100"/>
              <a:ext cx="4274726" cy="1905046"/>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455841" y="8740298"/>
            <a:ext cx="20004189" cy="1104251"/>
            <a:chOff x="0" y="0"/>
            <a:chExt cx="5268593" cy="290832"/>
          </a:xfrm>
        </p:grpSpPr>
        <p:sp>
          <p:nvSpPr>
            <p:cNvPr name="Freeform 6" id="6"/>
            <p:cNvSpPr/>
            <p:nvPr/>
          </p:nvSpPr>
          <p:spPr>
            <a:xfrm flipH="false" flipV="false" rot="0">
              <a:off x="0" y="0"/>
              <a:ext cx="5268593" cy="290832"/>
            </a:xfrm>
            <a:custGeom>
              <a:avLst/>
              <a:gdLst/>
              <a:ahLst/>
              <a:cxnLst/>
              <a:rect r="r" b="b" t="t" l="l"/>
              <a:pathLst>
                <a:path h="290832" w="5268593">
                  <a:moveTo>
                    <a:pt x="0" y="0"/>
                  </a:moveTo>
                  <a:lnTo>
                    <a:pt x="5268593" y="0"/>
                  </a:lnTo>
                  <a:lnTo>
                    <a:pt x="5268593" y="290832"/>
                  </a:lnTo>
                  <a:lnTo>
                    <a:pt x="0" y="290832"/>
                  </a:lnTo>
                  <a:close/>
                </a:path>
              </a:pathLst>
            </a:custGeom>
            <a:solidFill>
              <a:srgbClr val="DDDEDE"/>
            </a:solidFill>
          </p:spPr>
        </p:sp>
        <p:sp>
          <p:nvSpPr>
            <p:cNvPr name="TextBox 7" id="7"/>
            <p:cNvSpPr txBox="true"/>
            <p:nvPr/>
          </p:nvSpPr>
          <p:spPr>
            <a:xfrm>
              <a:off x="0" y="-38100"/>
              <a:ext cx="5268593" cy="328932"/>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2614676" y="532535"/>
            <a:ext cx="13431555" cy="1996075"/>
            <a:chOff x="0" y="0"/>
            <a:chExt cx="3537529" cy="525715"/>
          </a:xfrm>
        </p:grpSpPr>
        <p:sp>
          <p:nvSpPr>
            <p:cNvPr name="Freeform 9" id="9"/>
            <p:cNvSpPr/>
            <p:nvPr/>
          </p:nvSpPr>
          <p:spPr>
            <a:xfrm flipH="false" flipV="false" rot="0">
              <a:off x="0" y="0"/>
              <a:ext cx="3537529" cy="525715"/>
            </a:xfrm>
            <a:custGeom>
              <a:avLst/>
              <a:gdLst/>
              <a:ahLst/>
              <a:cxnLst/>
              <a:rect r="r" b="b" t="t" l="l"/>
              <a:pathLst>
                <a:path h="525715" w="3537529">
                  <a:moveTo>
                    <a:pt x="29396" y="0"/>
                  </a:moveTo>
                  <a:lnTo>
                    <a:pt x="3508132" y="0"/>
                  </a:lnTo>
                  <a:cubicBezTo>
                    <a:pt x="3524367" y="0"/>
                    <a:pt x="3537529" y="13161"/>
                    <a:pt x="3537529" y="29396"/>
                  </a:cubicBezTo>
                  <a:lnTo>
                    <a:pt x="3537529" y="496319"/>
                  </a:lnTo>
                  <a:cubicBezTo>
                    <a:pt x="3537529" y="512554"/>
                    <a:pt x="3524367" y="525715"/>
                    <a:pt x="3508132" y="525715"/>
                  </a:cubicBezTo>
                  <a:lnTo>
                    <a:pt x="29396" y="525715"/>
                  </a:lnTo>
                  <a:cubicBezTo>
                    <a:pt x="13161" y="525715"/>
                    <a:pt x="0" y="512554"/>
                    <a:pt x="0" y="496319"/>
                  </a:cubicBezTo>
                  <a:lnTo>
                    <a:pt x="0" y="29396"/>
                  </a:lnTo>
                  <a:cubicBezTo>
                    <a:pt x="0" y="13161"/>
                    <a:pt x="13161" y="0"/>
                    <a:pt x="29396" y="0"/>
                  </a:cubicBezTo>
                  <a:close/>
                </a:path>
              </a:pathLst>
            </a:custGeom>
            <a:solidFill>
              <a:srgbClr val="DDDEDE"/>
            </a:solidFill>
          </p:spPr>
        </p:sp>
        <p:sp>
          <p:nvSpPr>
            <p:cNvPr name="TextBox 10" id="10"/>
            <p:cNvSpPr txBox="true"/>
            <p:nvPr/>
          </p:nvSpPr>
          <p:spPr>
            <a:xfrm>
              <a:off x="0" y="-38100"/>
              <a:ext cx="3537529" cy="563815"/>
            </a:xfrm>
            <a:prstGeom prst="rect">
              <a:avLst/>
            </a:prstGeom>
          </p:spPr>
          <p:txBody>
            <a:bodyPr anchor="ctr" rtlCol="false" tIns="50800" lIns="50800" bIns="50800" rIns="50800"/>
            <a:lstStyle/>
            <a:p>
              <a:pPr algn="ctr">
                <a:lnSpc>
                  <a:spcPts val="2659"/>
                </a:lnSpc>
              </a:pPr>
            </a:p>
          </p:txBody>
        </p:sp>
      </p:grpSp>
      <p:sp>
        <p:nvSpPr>
          <p:cNvPr name="TextBox 11" id="11"/>
          <p:cNvSpPr txBox="true"/>
          <p:nvPr/>
        </p:nvSpPr>
        <p:spPr>
          <a:xfrm rot="0">
            <a:off x="1821688" y="2665934"/>
            <a:ext cx="15017531" cy="514350"/>
          </a:xfrm>
          <a:prstGeom prst="rect">
            <a:avLst/>
          </a:prstGeom>
        </p:spPr>
        <p:txBody>
          <a:bodyPr anchor="t" rtlCol="false" tIns="0" lIns="0" bIns="0" rIns="0">
            <a:spAutoFit/>
          </a:bodyPr>
          <a:lstStyle/>
          <a:p>
            <a:pPr algn="l">
              <a:lnSpc>
                <a:spcPts val="4200"/>
              </a:lnSpc>
            </a:pPr>
            <a:r>
              <a:rPr lang="en-US" sz="3000" b="true">
                <a:solidFill>
                  <a:srgbClr val="000000"/>
                </a:solidFill>
                <a:latin typeface="Nunito Bold"/>
                <a:ea typeface="Nunito Bold"/>
                <a:cs typeface="Nunito Bold"/>
                <a:sym typeface="Nunito Bold"/>
              </a:rPr>
              <a:t>What is a Version Control System (VCS)?</a:t>
            </a:r>
          </a:p>
        </p:txBody>
      </p:sp>
      <p:sp>
        <p:nvSpPr>
          <p:cNvPr name="Freeform 12" id="12"/>
          <p:cNvSpPr/>
          <p:nvPr/>
        </p:nvSpPr>
        <p:spPr>
          <a:xfrm flipH="false" flipV="false" rot="4302480">
            <a:off x="16435990" y="335858"/>
            <a:ext cx="2722598" cy="2788509"/>
          </a:xfrm>
          <a:custGeom>
            <a:avLst/>
            <a:gdLst/>
            <a:ahLst/>
            <a:cxnLst/>
            <a:rect r="r" b="b" t="t" l="l"/>
            <a:pathLst>
              <a:path h="2788509" w="2722598">
                <a:moveTo>
                  <a:pt x="0" y="0"/>
                </a:moveTo>
                <a:lnTo>
                  <a:pt x="2722599" y="0"/>
                </a:lnTo>
                <a:lnTo>
                  <a:pt x="2722599" y="2788508"/>
                </a:lnTo>
                <a:lnTo>
                  <a:pt x="0" y="278850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3" id="13"/>
          <p:cNvSpPr txBox="true"/>
          <p:nvPr/>
        </p:nvSpPr>
        <p:spPr>
          <a:xfrm rot="0">
            <a:off x="2614676" y="904875"/>
            <a:ext cx="13114668" cy="1127571"/>
          </a:xfrm>
          <a:prstGeom prst="rect">
            <a:avLst/>
          </a:prstGeom>
        </p:spPr>
        <p:txBody>
          <a:bodyPr anchor="t" rtlCol="false" tIns="0" lIns="0" bIns="0" rIns="0">
            <a:spAutoFit/>
          </a:bodyPr>
          <a:lstStyle/>
          <a:p>
            <a:pPr algn="ctr">
              <a:lnSpc>
                <a:spcPts val="9250"/>
              </a:lnSpc>
            </a:pPr>
            <a:r>
              <a:rPr lang="en-US" sz="6607">
                <a:solidFill>
                  <a:srgbClr val="000000"/>
                </a:solidFill>
                <a:latin typeface="Fredoka"/>
                <a:ea typeface="Fredoka"/>
                <a:cs typeface="Fredoka"/>
                <a:sym typeface="Fredoka"/>
              </a:rPr>
              <a:t>GIT AND GITHUB OVERVIEW</a:t>
            </a:r>
          </a:p>
        </p:txBody>
      </p:sp>
      <p:sp>
        <p:nvSpPr>
          <p:cNvPr name="TextBox 14" id="14"/>
          <p:cNvSpPr txBox="true"/>
          <p:nvPr/>
        </p:nvSpPr>
        <p:spPr>
          <a:xfrm rot="0">
            <a:off x="1401607" y="3123134"/>
            <a:ext cx="15437612" cy="5314950"/>
          </a:xfrm>
          <a:prstGeom prst="rect">
            <a:avLst/>
          </a:prstGeom>
        </p:spPr>
        <p:txBody>
          <a:bodyPr anchor="t" rtlCol="false" tIns="0" lIns="0" bIns="0" rIns="0">
            <a:spAutoFit/>
          </a:bodyPr>
          <a:lstStyle/>
          <a:p>
            <a:pPr algn="l">
              <a:lnSpc>
                <a:spcPts val="4200"/>
              </a:lnSpc>
            </a:pPr>
            <a:r>
              <a:rPr lang="en-US" sz="3000">
                <a:solidFill>
                  <a:srgbClr val="000000"/>
                </a:solidFill>
                <a:latin typeface="Nunito"/>
                <a:ea typeface="Nunito"/>
                <a:cs typeface="Nunito"/>
                <a:sym typeface="Nunito"/>
              </a:rPr>
              <a:t>A Version Control System (VCS) is a software framework designed to systematically track, manage, and store changes to a project’s files—most commonly source code—over time. It acts as a digital ledger, preserving every modification in a structured manner and enabling developers to navigate the evolution of their work. VCS tools are essential in software development, where files are frequently updated, shared, and iterated upon by multiple contributors. By maintaining a comprehensive history of changes, a VCS allows developers to create distinct versions of a project, each representing a snapshot or milestone in its development lifecycle.</a:t>
            </a:r>
          </a:p>
          <a:p>
            <a:pPr algn="l">
              <a:lnSpc>
                <a:spcPts val="4200"/>
              </a:lnSpc>
            </a:pPr>
            <a:r>
              <a:rPr lang="en-US" sz="3000">
                <a:solidFill>
                  <a:srgbClr val="000000"/>
                </a:solidFill>
                <a:latin typeface="Nunito"/>
                <a:ea typeface="Nunito"/>
                <a:cs typeface="Nunito"/>
                <a:sym typeface="Nunito"/>
              </a:rPr>
              <a:t> At its core, a VCS operates by storing all project files in a repository—a centralized or distributed storage location. Developers can clone this repository to their local machines, </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1919996"/>
            <a:ext cx="16230600" cy="8016907"/>
            <a:chOff x="0" y="0"/>
            <a:chExt cx="4274726" cy="2111449"/>
          </a:xfrm>
        </p:grpSpPr>
        <p:sp>
          <p:nvSpPr>
            <p:cNvPr name="Freeform 3" id="3"/>
            <p:cNvSpPr/>
            <p:nvPr/>
          </p:nvSpPr>
          <p:spPr>
            <a:xfrm flipH="false" flipV="false" rot="0">
              <a:off x="0" y="0"/>
              <a:ext cx="4274726" cy="2111449"/>
            </a:xfrm>
            <a:custGeom>
              <a:avLst/>
              <a:gdLst/>
              <a:ahLst/>
              <a:cxnLst/>
              <a:rect r="r" b="b" t="t" l="l"/>
              <a:pathLst>
                <a:path h="2111449" w="4274726">
                  <a:moveTo>
                    <a:pt x="24327" y="0"/>
                  </a:moveTo>
                  <a:lnTo>
                    <a:pt x="4250399" y="0"/>
                  </a:lnTo>
                  <a:cubicBezTo>
                    <a:pt x="4263834" y="0"/>
                    <a:pt x="4274726" y="10891"/>
                    <a:pt x="4274726" y="24327"/>
                  </a:cubicBezTo>
                  <a:lnTo>
                    <a:pt x="4274726" y="2087122"/>
                  </a:lnTo>
                  <a:cubicBezTo>
                    <a:pt x="4274726" y="2100557"/>
                    <a:pt x="4263834" y="2111449"/>
                    <a:pt x="4250399" y="2111449"/>
                  </a:cubicBezTo>
                  <a:lnTo>
                    <a:pt x="24327" y="2111449"/>
                  </a:lnTo>
                  <a:cubicBezTo>
                    <a:pt x="10891" y="2111449"/>
                    <a:pt x="0" y="2100557"/>
                    <a:pt x="0" y="2087122"/>
                  </a:cubicBezTo>
                  <a:lnTo>
                    <a:pt x="0" y="24327"/>
                  </a:lnTo>
                  <a:cubicBezTo>
                    <a:pt x="0" y="10891"/>
                    <a:pt x="10891" y="0"/>
                    <a:pt x="24327" y="0"/>
                  </a:cubicBezTo>
                  <a:close/>
                </a:path>
              </a:pathLst>
            </a:custGeom>
            <a:solidFill>
              <a:srgbClr val="F1F2F2"/>
            </a:solidFill>
          </p:spPr>
        </p:sp>
        <p:sp>
          <p:nvSpPr>
            <p:cNvPr name="TextBox 4" id="4"/>
            <p:cNvSpPr txBox="true"/>
            <p:nvPr/>
          </p:nvSpPr>
          <p:spPr>
            <a:xfrm>
              <a:off x="0" y="-38100"/>
              <a:ext cx="4274726" cy="2149549"/>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2614676" y="532535"/>
            <a:ext cx="13431555" cy="1996075"/>
            <a:chOff x="0" y="0"/>
            <a:chExt cx="3537529" cy="525715"/>
          </a:xfrm>
        </p:grpSpPr>
        <p:sp>
          <p:nvSpPr>
            <p:cNvPr name="Freeform 6" id="6"/>
            <p:cNvSpPr/>
            <p:nvPr/>
          </p:nvSpPr>
          <p:spPr>
            <a:xfrm flipH="false" flipV="false" rot="0">
              <a:off x="0" y="0"/>
              <a:ext cx="3537529" cy="525715"/>
            </a:xfrm>
            <a:custGeom>
              <a:avLst/>
              <a:gdLst/>
              <a:ahLst/>
              <a:cxnLst/>
              <a:rect r="r" b="b" t="t" l="l"/>
              <a:pathLst>
                <a:path h="525715" w="3537529">
                  <a:moveTo>
                    <a:pt x="29396" y="0"/>
                  </a:moveTo>
                  <a:lnTo>
                    <a:pt x="3508132" y="0"/>
                  </a:lnTo>
                  <a:cubicBezTo>
                    <a:pt x="3524367" y="0"/>
                    <a:pt x="3537529" y="13161"/>
                    <a:pt x="3537529" y="29396"/>
                  </a:cubicBezTo>
                  <a:lnTo>
                    <a:pt x="3537529" y="496319"/>
                  </a:lnTo>
                  <a:cubicBezTo>
                    <a:pt x="3537529" y="512554"/>
                    <a:pt x="3524367" y="525715"/>
                    <a:pt x="3508132" y="525715"/>
                  </a:cubicBezTo>
                  <a:lnTo>
                    <a:pt x="29396" y="525715"/>
                  </a:lnTo>
                  <a:cubicBezTo>
                    <a:pt x="13161" y="525715"/>
                    <a:pt x="0" y="512554"/>
                    <a:pt x="0" y="496319"/>
                  </a:cubicBezTo>
                  <a:lnTo>
                    <a:pt x="0" y="29396"/>
                  </a:lnTo>
                  <a:cubicBezTo>
                    <a:pt x="0" y="13161"/>
                    <a:pt x="13161" y="0"/>
                    <a:pt x="29396" y="0"/>
                  </a:cubicBezTo>
                  <a:close/>
                </a:path>
              </a:pathLst>
            </a:custGeom>
            <a:solidFill>
              <a:srgbClr val="DDDEDE"/>
            </a:solidFill>
          </p:spPr>
        </p:sp>
        <p:sp>
          <p:nvSpPr>
            <p:cNvPr name="TextBox 7" id="7"/>
            <p:cNvSpPr txBox="true"/>
            <p:nvPr/>
          </p:nvSpPr>
          <p:spPr>
            <a:xfrm>
              <a:off x="0" y="-38100"/>
              <a:ext cx="3537529" cy="563815"/>
            </a:xfrm>
            <a:prstGeom prst="rect">
              <a:avLst/>
            </a:prstGeom>
          </p:spPr>
          <p:txBody>
            <a:bodyPr anchor="ctr" rtlCol="false" tIns="50800" lIns="50800" bIns="50800" rIns="50800"/>
            <a:lstStyle/>
            <a:p>
              <a:pPr algn="ctr">
                <a:lnSpc>
                  <a:spcPts val="2659"/>
                </a:lnSpc>
              </a:pPr>
            </a:p>
          </p:txBody>
        </p:sp>
      </p:grpSp>
      <p:sp>
        <p:nvSpPr>
          <p:cNvPr name="TextBox 8" id="8"/>
          <p:cNvSpPr txBox="true"/>
          <p:nvPr/>
        </p:nvSpPr>
        <p:spPr>
          <a:xfrm rot="0">
            <a:off x="1194427" y="2471461"/>
            <a:ext cx="15017531" cy="514350"/>
          </a:xfrm>
          <a:prstGeom prst="rect">
            <a:avLst/>
          </a:prstGeom>
        </p:spPr>
        <p:txBody>
          <a:bodyPr anchor="t" rtlCol="false" tIns="0" lIns="0" bIns="0" rIns="0">
            <a:spAutoFit/>
          </a:bodyPr>
          <a:lstStyle/>
          <a:p>
            <a:pPr algn="l">
              <a:lnSpc>
                <a:spcPts val="4200"/>
              </a:lnSpc>
            </a:pPr>
            <a:r>
              <a:rPr lang="en-US" sz="3000" b="true">
                <a:solidFill>
                  <a:srgbClr val="000000"/>
                </a:solidFill>
                <a:latin typeface="Nunito Bold"/>
                <a:ea typeface="Nunito Bold"/>
                <a:cs typeface="Nunito Bold"/>
                <a:sym typeface="Nunito Bold"/>
              </a:rPr>
              <a:t>What is a Version Control System (VCS)?</a:t>
            </a:r>
          </a:p>
        </p:txBody>
      </p:sp>
      <p:sp>
        <p:nvSpPr>
          <p:cNvPr name="Freeform 9" id="9"/>
          <p:cNvSpPr/>
          <p:nvPr/>
        </p:nvSpPr>
        <p:spPr>
          <a:xfrm flipH="false" flipV="false" rot="4302480">
            <a:off x="16435990" y="335858"/>
            <a:ext cx="2722598" cy="2788509"/>
          </a:xfrm>
          <a:custGeom>
            <a:avLst/>
            <a:gdLst/>
            <a:ahLst/>
            <a:cxnLst/>
            <a:rect r="r" b="b" t="t" l="l"/>
            <a:pathLst>
              <a:path h="2788509" w="2722598">
                <a:moveTo>
                  <a:pt x="0" y="0"/>
                </a:moveTo>
                <a:lnTo>
                  <a:pt x="2722599" y="0"/>
                </a:lnTo>
                <a:lnTo>
                  <a:pt x="2722599" y="2788508"/>
                </a:lnTo>
                <a:lnTo>
                  <a:pt x="0" y="278850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0" id="10"/>
          <p:cNvSpPr txBox="true"/>
          <p:nvPr/>
        </p:nvSpPr>
        <p:spPr>
          <a:xfrm rot="0">
            <a:off x="2614676" y="904875"/>
            <a:ext cx="13114668" cy="1127571"/>
          </a:xfrm>
          <a:prstGeom prst="rect">
            <a:avLst/>
          </a:prstGeom>
        </p:spPr>
        <p:txBody>
          <a:bodyPr anchor="t" rtlCol="false" tIns="0" lIns="0" bIns="0" rIns="0">
            <a:spAutoFit/>
          </a:bodyPr>
          <a:lstStyle/>
          <a:p>
            <a:pPr algn="ctr">
              <a:lnSpc>
                <a:spcPts val="9250"/>
              </a:lnSpc>
            </a:pPr>
            <a:r>
              <a:rPr lang="en-US" sz="6607">
                <a:solidFill>
                  <a:srgbClr val="000000"/>
                </a:solidFill>
                <a:latin typeface="Fredoka"/>
                <a:ea typeface="Fredoka"/>
                <a:cs typeface="Fredoka"/>
                <a:sym typeface="Fredoka"/>
              </a:rPr>
              <a:t>GIT AND GITHUB OVERVIEW</a:t>
            </a:r>
          </a:p>
        </p:txBody>
      </p:sp>
      <p:sp>
        <p:nvSpPr>
          <p:cNvPr name="TextBox 11" id="11"/>
          <p:cNvSpPr txBox="true"/>
          <p:nvPr/>
        </p:nvSpPr>
        <p:spPr>
          <a:xfrm rot="0">
            <a:off x="1194427" y="3101989"/>
            <a:ext cx="16064873" cy="6381750"/>
          </a:xfrm>
          <a:prstGeom prst="rect">
            <a:avLst/>
          </a:prstGeom>
        </p:spPr>
        <p:txBody>
          <a:bodyPr anchor="t" rtlCol="false" tIns="0" lIns="0" bIns="0" rIns="0">
            <a:spAutoFit/>
          </a:bodyPr>
          <a:lstStyle/>
          <a:p>
            <a:pPr algn="l">
              <a:lnSpc>
                <a:spcPts val="4200"/>
              </a:lnSpc>
            </a:pPr>
            <a:r>
              <a:rPr lang="en-US" sz="3000">
                <a:solidFill>
                  <a:srgbClr val="000000"/>
                </a:solidFill>
                <a:latin typeface="Nunito"/>
                <a:ea typeface="Nunito"/>
                <a:cs typeface="Nunito"/>
                <a:sym typeface="Nunito"/>
              </a:rPr>
              <a:t>make changes independently, and commit those changes to create new versions. These updates can then be pushed to a shared server, where other team members with appropriate permissions can pull the latest revisions or even clone the entire repository anew. Each version in the VCS includes critical details: the altered content, the date and time of the change, the identity of the contributor, and often a note explaining the purpose or context of the modification. This timeline-like structure allows developers to review past states, compare differences, and revert to earlier versions if necessary.</a:t>
            </a:r>
          </a:p>
          <a:p>
            <a:pPr algn="l">
              <a:lnSpc>
                <a:spcPts val="4200"/>
              </a:lnSpc>
            </a:pPr>
            <a:r>
              <a:rPr lang="en-US" sz="3000">
                <a:solidFill>
                  <a:srgbClr val="000000"/>
                </a:solidFill>
                <a:latin typeface="Nunito"/>
                <a:ea typeface="Nunito"/>
                <a:cs typeface="Nunito"/>
                <a:sym typeface="Nunito"/>
              </a:rPr>
              <a:t> VCS systems come in two main flavors: Centralized Version Control Systems (CVCS), like Subversion, which rely on a single server, and Distributed Version Control Systems (DVCS), like Git, which distribute the full repository to every user. The distributed model, exemplified by Git, offers greater autonomy and fault tolerance, as the loss of a server doesn’t jeopardize the entire project history.</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1919996"/>
            <a:ext cx="16230600" cy="6310756"/>
            <a:chOff x="0" y="0"/>
            <a:chExt cx="4274726" cy="1662092"/>
          </a:xfrm>
        </p:grpSpPr>
        <p:sp>
          <p:nvSpPr>
            <p:cNvPr name="Freeform 3" id="3"/>
            <p:cNvSpPr/>
            <p:nvPr/>
          </p:nvSpPr>
          <p:spPr>
            <a:xfrm flipH="false" flipV="false" rot="0">
              <a:off x="0" y="0"/>
              <a:ext cx="4274726" cy="1662092"/>
            </a:xfrm>
            <a:custGeom>
              <a:avLst/>
              <a:gdLst/>
              <a:ahLst/>
              <a:cxnLst/>
              <a:rect r="r" b="b" t="t" l="l"/>
              <a:pathLst>
                <a:path h="1662092" w="4274726">
                  <a:moveTo>
                    <a:pt x="24327" y="0"/>
                  </a:moveTo>
                  <a:lnTo>
                    <a:pt x="4250399" y="0"/>
                  </a:lnTo>
                  <a:cubicBezTo>
                    <a:pt x="4263834" y="0"/>
                    <a:pt x="4274726" y="10891"/>
                    <a:pt x="4274726" y="24327"/>
                  </a:cubicBezTo>
                  <a:lnTo>
                    <a:pt x="4274726" y="1637765"/>
                  </a:lnTo>
                  <a:cubicBezTo>
                    <a:pt x="4274726" y="1644217"/>
                    <a:pt x="4272163" y="1650405"/>
                    <a:pt x="4267601" y="1654967"/>
                  </a:cubicBezTo>
                  <a:cubicBezTo>
                    <a:pt x="4263039" y="1659529"/>
                    <a:pt x="4256851" y="1662092"/>
                    <a:pt x="4250399" y="1662092"/>
                  </a:cubicBezTo>
                  <a:lnTo>
                    <a:pt x="24327" y="1662092"/>
                  </a:lnTo>
                  <a:cubicBezTo>
                    <a:pt x="10891" y="1662092"/>
                    <a:pt x="0" y="1651201"/>
                    <a:pt x="0" y="1637765"/>
                  </a:cubicBezTo>
                  <a:lnTo>
                    <a:pt x="0" y="24327"/>
                  </a:lnTo>
                  <a:cubicBezTo>
                    <a:pt x="0" y="10891"/>
                    <a:pt x="10891" y="0"/>
                    <a:pt x="24327" y="0"/>
                  </a:cubicBezTo>
                  <a:close/>
                </a:path>
              </a:pathLst>
            </a:custGeom>
            <a:solidFill>
              <a:srgbClr val="F1F2F2"/>
            </a:solidFill>
          </p:spPr>
        </p:sp>
        <p:sp>
          <p:nvSpPr>
            <p:cNvPr name="TextBox 4" id="4"/>
            <p:cNvSpPr txBox="true"/>
            <p:nvPr/>
          </p:nvSpPr>
          <p:spPr>
            <a:xfrm>
              <a:off x="0" y="-38100"/>
              <a:ext cx="4274726" cy="1700192"/>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455841" y="8740298"/>
            <a:ext cx="20004189" cy="1104251"/>
            <a:chOff x="0" y="0"/>
            <a:chExt cx="5268593" cy="290832"/>
          </a:xfrm>
        </p:grpSpPr>
        <p:sp>
          <p:nvSpPr>
            <p:cNvPr name="Freeform 6" id="6"/>
            <p:cNvSpPr/>
            <p:nvPr/>
          </p:nvSpPr>
          <p:spPr>
            <a:xfrm flipH="false" flipV="false" rot="0">
              <a:off x="0" y="0"/>
              <a:ext cx="5268593" cy="290832"/>
            </a:xfrm>
            <a:custGeom>
              <a:avLst/>
              <a:gdLst/>
              <a:ahLst/>
              <a:cxnLst/>
              <a:rect r="r" b="b" t="t" l="l"/>
              <a:pathLst>
                <a:path h="290832" w="5268593">
                  <a:moveTo>
                    <a:pt x="0" y="0"/>
                  </a:moveTo>
                  <a:lnTo>
                    <a:pt x="5268593" y="0"/>
                  </a:lnTo>
                  <a:lnTo>
                    <a:pt x="5268593" y="290832"/>
                  </a:lnTo>
                  <a:lnTo>
                    <a:pt x="0" y="290832"/>
                  </a:lnTo>
                  <a:close/>
                </a:path>
              </a:pathLst>
            </a:custGeom>
            <a:solidFill>
              <a:srgbClr val="DDDEDE"/>
            </a:solidFill>
          </p:spPr>
        </p:sp>
        <p:sp>
          <p:nvSpPr>
            <p:cNvPr name="TextBox 7" id="7"/>
            <p:cNvSpPr txBox="true"/>
            <p:nvPr/>
          </p:nvSpPr>
          <p:spPr>
            <a:xfrm>
              <a:off x="0" y="-38100"/>
              <a:ext cx="5268593" cy="328932"/>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2970306" y="619030"/>
            <a:ext cx="12347388" cy="1996075"/>
            <a:chOff x="0" y="0"/>
            <a:chExt cx="3251987" cy="525715"/>
          </a:xfrm>
        </p:grpSpPr>
        <p:sp>
          <p:nvSpPr>
            <p:cNvPr name="Freeform 9" id="9"/>
            <p:cNvSpPr/>
            <p:nvPr/>
          </p:nvSpPr>
          <p:spPr>
            <a:xfrm flipH="false" flipV="false" rot="0">
              <a:off x="0" y="0"/>
              <a:ext cx="3251987" cy="525715"/>
            </a:xfrm>
            <a:custGeom>
              <a:avLst/>
              <a:gdLst/>
              <a:ahLst/>
              <a:cxnLst/>
              <a:rect r="r" b="b" t="t" l="l"/>
              <a:pathLst>
                <a:path h="525715" w="3251987">
                  <a:moveTo>
                    <a:pt x="31977" y="0"/>
                  </a:moveTo>
                  <a:lnTo>
                    <a:pt x="3220009" y="0"/>
                  </a:lnTo>
                  <a:cubicBezTo>
                    <a:pt x="3228490" y="0"/>
                    <a:pt x="3236624" y="3369"/>
                    <a:pt x="3242621" y="9366"/>
                  </a:cubicBezTo>
                  <a:cubicBezTo>
                    <a:pt x="3248618" y="15363"/>
                    <a:pt x="3251987" y="23496"/>
                    <a:pt x="3251987" y="31977"/>
                  </a:cubicBezTo>
                  <a:lnTo>
                    <a:pt x="3251987" y="493738"/>
                  </a:lnTo>
                  <a:cubicBezTo>
                    <a:pt x="3251987" y="502219"/>
                    <a:pt x="3248618" y="510352"/>
                    <a:pt x="3242621" y="516349"/>
                  </a:cubicBezTo>
                  <a:cubicBezTo>
                    <a:pt x="3236624" y="522346"/>
                    <a:pt x="3228490" y="525715"/>
                    <a:pt x="3220009" y="525715"/>
                  </a:cubicBezTo>
                  <a:lnTo>
                    <a:pt x="31977" y="525715"/>
                  </a:lnTo>
                  <a:cubicBezTo>
                    <a:pt x="23496" y="525715"/>
                    <a:pt x="15363" y="522346"/>
                    <a:pt x="9366" y="516349"/>
                  </a:cubicBezTo>
                  <a:cubicBezTo>
                    <a:pt x="3369" y="510352"/>
                    <a:pt x="0" y="502219"/>
                    <a:pt x="0" y="493738"/>
                  </a:cubicBezTo>
                  <a:lnTo>
                    <a:pt x="0" y="31977"/>
                  </a:lnTo>
                  <a:cubicBezTo>
                    <a:pt x="0" y="23496"/>
                    <a:pt x="3369" y="15363"/>
                    <a:pt x="9366" y="9366"/>
                  </a:cubicBezTo>
                  <a:cubicBezTo>
                    <a:pt x="15363" y="3369"/>
                    <a:pt x="23496" y="0"/>
                    <a:pt x="31977" y="0"/>
                  </a:cubicBezTo>
                  <a:close/>
                </a:path>
              </a:pathLst>
            </a:custGeom>
            <a:solidFill>
              <a:srgbClr val="DDDEDE"/>
            </a:solidFill>
          </p:spPr>
        </p:sp>
        <p:sp>
          <p:nvSpPr>
            <p:cNvPr name="TextBox 10" id="10"/>
            <p:cNvSpPr txBox="true"/>
            <p:nvPr/>
          </p:nvSpPr>
          <p:spPr>
            <a:xfrm>
              <a:off x="0" y="-38100"/>
              <a:ext cx="3251987" cy="563815"/>
            </a:xfrm>
            <a:prstGeom prst="rect">
              <a:avLst/>
            </a:prstGeom>
          </p:spPr>
          <p:txBody>
            <a:bodyPr anchor="ctr" rtlCol="false" tIns="50800" lIns="50800" bIns="50800" rIns="50800"/>
            <a:lstStyle/>
            <a:p>
              <a:pPr algn="ctr">
                <a:lnSpc>
                  <a:spcPts val="2659"/>
                </a:lnSpc>
              </a:pPr>
            </a:p>
          </p:txBody>
        </p:sp>
      </p:grpSp>
      <p:sp>
        <p:nvSpPr>
          <p:cNvPr name="TextBox 11" id="11"/>
          <p:cNvSpPr txBox="true"/>
          <p:nvPr/>
        </p:nvSpPr>
        <p:spPr>
          <a:xfrm rot="0">
            <a:off x="1028700" y="2724952"/>
            <a:ext cx="15017531" cy="5848350"/>
          </a:xfrm>
          <a:prstGeom prst="rect">
            <a:avLst/>
          </a:prstGeom>
        </p:spPr>
        <p:txBody>
          <a:bodyPr anchor="t" rtlCol="false" tIns="0" lIns="0" bIns="0" rIns="0">
            <a:spAutoFit/>
          </a:bodyPr>
          <a:lstStyle/>
          <a:p>
            <a:pPr algn="l">
              <a:lnSpc>
                <a:spcPts val="4200"/>
              </a:lnSpc>
            </a:pPr>
            <a:r>
              <a:rPr lang="en-US" sz="3000">
                <a:solidFill>
                  <a:srgbClr val="000000"/>
                </a:solidFill>
                <a:latin typeface="Nunito"/>
                <a:ea typeface="Nunito"/>
                <a:cs typeface="Nunito"/>
                <a:sym typeface="Nunito"/>
              </a:rPr>
              <a:t>The system offers several key features, including:</a:t>
            </a:r>
          </a:p>
          <a:p>
            <a:pPr algn="l">
              <a:lnSpc>
                <a:spcPts val="4200"/>
              </a:lnSpc>
            </a:pPr>
            <a:r>
              <a:rPr lang="en-US" sz="3000">
                <a:solidFill>
                  <a:srgbClr val="000000"/>
                </a:solidFill>
                <a:latin typeface="Nunito"/>
                <a:ea typeface="Nunito"/>
                <a:cs typeface="Nunito"/>
                <a:sym typeface="Nunito"/>
              </a:rPr>
              <a:t>Searching for books by title or author, displaying relevant results instantly.</a:t>
            </a:r>
          </a:p>
          <a:p>
            <a:pPr algn="l">
              <a:lnSpc>
                <a:spcPts val="4200"/>
              </a:lnSpc>
            </a:pPr>
            <a:r>
              <a:rPr lang="en-US" sz="3000">
                <a:solidFill>
                  <a:srgbClr val="000000"/>
                </a:solidFill>
                <a:latin typeface="Nunito"/>
                <a:ea typeface="Nunito"/>
                <a:cs typeface="Nunito"/>
                <a:sym typeface="Nunito"/>
              </a:rPr>
              <a:t>Managing book categories, adding/deleting/editing details such as title, author, and publisher.</a:t>
            </a:r>
          </a:p>
          <a:p>
            <a:pPr algn="l">
              <a:lnSpc>
                <a:spcPts val="4200"/>
              </a:lnSpc>
            </a:pPr>
            <a:r>
              <a:rPr lang="en-US" sz="3000">
                <a:solidFill>
                  <a:srgbClr val="000000"/>
                </a:solidFill>
                <a:latin typeface="Nunito"/>
                <a:ea typeface="Nunito"/>
                <a:cs typeface="Nunito"/>
                <a:sym typeface="Nunito"/>
              </a:rPr>
              <a:t>Recording and tracking borrowing/return transactions, including calculating late return fines.</a:t>
            </a:r>
          </a:p>
          <a:p>
            <a:pPr algn="l">
              <a:lnSpc>
                <a:spcPts val="4200"/>
              </a:lnSpc>
            </a:pPr>
            <a:r>
              <a:rPr lang="en-US" sz="3000">
                <a:solidFill>
                  <a:srgbClr val="000000"/>
                </a:solidFill>
                <a:latin typeface="Nunito"/>
                <a:ea typeface="Nunito"/>
                <a:cs typeface="Nunito"/>
                <a:sym typeface="Nunito"/>
              </a:rPr>
              <a:t>Generating reports on book inventory, borrowed books, and revenue from fines.</a:t>
            </a:r>
          </a:p>
          <a:p>
            <a:pPr algn="l">
              <a:lnSpc>
                <a:spcPts val="4200"/>
              </a:lnSpc>
            </a:pPr>
            <a:r>
              <a:rPr lang="en-US" sz="3000">
                <a:solidFill>
                  <a:srgbClr val="000000"/>
                </a:solidFill>
                <a:latin typeface="Nunito"/>
                <a:ea typeface="Nunito"/>
                <a:cs typeface="Nunito"/>
                <a:sym typeface="Nunito"/>
              </a:rPr>
              <a:t>The benefits include time savings, increased efficiency for librarians, and easier book searching for students. Notably, the system helps reduce paperwork and labor costs while improving the user experience with mobile access and email reminders.</a:t>
            </a:r>
          </a:p>
          <a:p>
            <a:pPr algn="l">
              <a:lnSpc>
                <a:spcPts val="4200"/>
              </a:lnSpc>
            </a:pPr>
          </a:p>
        </p:txBody>
      </p:sp>
      <p:sp>
        <p:nvSpPr>
          <p:cNvPr name="Freeform 12" id="12"/>
          <p:cNvSpPr/>
          <p:nvPr/>
        </p:nvSpPr>
        <p:spPr>
          <a:xfrm flipH="false" flipV="false" rot="4302480">
            <a:off x="16435990" y="335858"/>
            <a:ext cx="2722598" cy="2788509"/>
          </a:xfrm>
          <a:custGeom>
            <a:avLst/>
            <a:gdLst/>
            <a:ahLst/>
            <a:cxnLst/>
            <a:rect r="r" b="b" t="t" l="l"/>
            <a:pathLst>
              <a:path h="2788509" w="2722598">
                <a:moveTo>
                  <a:pt x="0" y="0"/>
                </a:moveTo>
                <a:lnTo>
                  <a:pt x="2722599" y="0"/>
                </a:lnTo>
                <a:lnTo>
                  <a:pt x="2722599" y="2788508"/>
                </a:lnTo>
                <a:lnTo>
                  <a:pt x="0" y="278850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3" id="13"/>
          <p:cNvSpPr/>
          <p:nvPr/>
        </p:nvSpPr>
        <p:spPr>
          <a:xfrm flipH="false" flipV="false" rot="0">
            <a:off x="1336950" y="8175357"/>
            <a:ext cx="3266712" cy="397945"/>
          </a:xfrm>
          <a:custGeom>
            <a:avLst/>
            <a:gdLst/>
            <a:ahLst/>
            <a:cxnLst/>
            <a:rect r="r" b="b" t="t" l="l"/>
            <a:pathLst>
              <a:path h="397945" w="3266712">
                <a:moveTo>
                  <a:pt x="0" y="0"/>
                </a:moveTo>
                <a:lnTo>
                  <a:pt x="3266712" y="0"/>
                </a:lnTo>
                <a:lnTo>
                  <a:pt x="3266712" y="397945"/>
                </a:lnTo>
                <a:lnTo>
                  <a:pt x="0" y="39794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4" id="14"/>
          <p:cNvSpPr txBox="true"/>
          <p:nvPr/>
        </p:nvSpPr>
        <p:spPr>
          <a:xfrm rot="0">
            <a:off x="3357187" y="904875"/>
            <a:ext cx="11960507" cy="1127571"/>
          </a:xfrm>
          <a:prstGeom prst="rect">
            <a:avLst/>
          </a:prstGeom>
        </p:spPr>
        <p:txBody>
          <a:bodyPr anchor="t" rtlCol="false" tIns="0" lIns="0" bIns="0" rIns="0">
            <a:spAutoFit/>
          </a:bodyPr>
          <a:lstStyle/>
          <a:p>
            <a:pPr algn="ctr">
              <a:lnSpc>
                <a:spcPts val="9250"/>
              </a:lnSpc>
            </a:pPr>
            <a:r>
              <a:rPr lang="en-US" sz="6607">
                <a:solidFill>
                  <a:srgbClr val="000000"/>
                </a:solidFill>
                <a:latin typeface="Fredoka"/>
                <a:ea typeface="Fredoka"/>
                <a:cs typeface="Fredoka"/>
                <a:sym typeface="Fredoka"/>
              </a:rPr>
              <a:t>FEATURES AND BENEFITS</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1919996"/>
            <a:ext cx="16230600" cy="7088560"/>
            <a:chOff x="0" y="0"/>
            <a:chExt cx="4274726" cy="1866946"/>
          </a:xfrm>
        </p:grpSpPr>
        <p:sp>
          <p:nvSpPr>
            <p:cNvPr name="Freeform 3" id="3"/>
            <p:cNvSpPr/>
            <p:nvPr/>
          </p:nvSpPr>
          <p:spPr>
            <a:xfrm flipH="false" flipV="false" rot="0">
              <a:off x="0" y="0"/>
              <a:ext cx="4274726" cy="1866946"/>
            </a:xfrm>
            <a:custGeom>
              <a:avLst/>
              <a:gdLst/>
              <a:ahLst/>
              <a:cxnLst/>
              <a:rect r="r" b="b" t="t" l="l"/>
              <a:pathLst>
                <a:path h="1866946" w="4274726">
                  <a:moveTo>
                    <a:pt x="24327" y="0"/>
                  </a:moveTo>
                  <a:lnTo>
                    <a:pt x="4250399" y="0"/>
                  </a:lnTo>
                  <a:cubicBezTo>
                    <a:pt x="4263834" y="0"/>
                    <a:pt x="4274726" y="10891"/>
                    <a:pt x="4274726" y="24327"/>
                  </a:cubicBezTo>
                  <a:lnTo>
                    <a:pt x="4274726" y="1842619"/>
                  </a:lnTo>
                  <a:cubicBezTo>
                    <a:pt x="4274726" y="1856054"/>
                    <a:pt x="4263834" y="1866946"/>
                    <a:pt x="4250399" y="1866946"/>
                  </a:cubicBezTo>
                  <a:lnTo>
                    <a:pt x="24327" y="1866946"/>
                  </a:lnTo>
                  <a:cubicBezTo>
                    <a:pt x="10891" y="1866946"/>
                    <a:pt x="0" y="1856054"/>
                    <a:pt x="0" y="1842619"/>
                  </a:cubicBezTo>
                  <a:lnTo>
                    <a:pt x="0" y="24327"/>
                  </a:lnTo>
                  <a:cubicBezTo>
                    <a:pt x="0" y="10891"/>
                    <a:pt x="10891" y="0"/>
                    <a:pt x="24327" y="0"/>
                  </a:cubicBezTo>
                  <a:close/>
                </a:path>
              </a:pathLst>
            </a:custGeom>
            <a:solidFill>
              <a:srgbClr val="F1F2F2"/>
            </a:solidFill>
          </p:spPr>
        </p:sp>
        <p:sp>
          <p:nvSpPr>
            <p:cNvPr name="TextBox 4" id="4"/>
            <p:cNvSpPr txBox="true"/>
            <p:nvPr/>
          </p:nvSpPr>
          <p:spPr>
            <a:xfrm>
              <a:off x="0" y="-38100"/>
              <a:ext cx="4274726" cy="1905046"/>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455841" y="8740298"/>
            <a:ext cx="20004189" cy="1104251"/>
            <a:chOff x="0" y="0"/>
            <a:chExt cx="5268593" cy="290832"/>
          </a:xfrm>
        </p:grpSpPr>
        <p:sp>
          <p:nvSpPr>
            <p:cNvPr name="Freeform 6" id="6"/>
            <p:cNvSpPr/>
            <p:nvPr/>
          </p:nvSpPr>
          <p:spPr>
            <a:xfrm flipH="false" flipV="false" rot="0">
              <a:off x="0" y="0"/>
              <a:ext cx="5268593" cy="290832"/>
            </a:xfrm>
            <a:custGeom>
              <a:avLst/>
              <a:gdLst/>
              <a:ahLst/>
              <a:cxnLst/>
              <a:rect r="r" b="b" t="t" l="l"/>
              <a:pathLst>
                <a:path h="290832" w="5268593">
                  <a:moveTo>
                    <a:pt x="0" y="0"/>
                  </a:moveTo>
                  <a:lnTo>
                    <a:pt x="5268593" y="0"/>
                  </a:lnTo>
                  <a:lnTo>
                    <a:pt x="5268593" y="290832"/>
                  </a:lnTo>
                  <a:lnTo>
                    <a:pt x="0" y="290832"/>
                  </a:lnTo>
                  <a:close/>
                </a:path>
              </a:pathLst>
            </a:custGeom>
            <a:solidFill>
              <a:srgbClr val="DDDEDE"/>
            </a:solidFill>
          </p:spPr>
        </p:sp>
        <p:sp>
          <p:nvSpPr>
            <p:cNvPr name="TextBox 7" id="7"/>
            <p:cNvSpPr txBox="true"/>
            <p:nvPr/>
          </p:nvSpPr>
          <p:spPr>
            <a:xfrm>
              <a:off x="0" y="-38100"/>
              <a:ext cx="5268593" cy="328932"/>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2614676" y="532535"/>
            <a:ext cx="13431555" cy="1996075"/>
            <a:chOff x="0" y="0"/>
            <a:chExt cx="3537529" cy="525715"/>
          </a:xfrm>
        </p:grpSpPr>
        <p:sp>
          <p:nvSpPr>
            <p:cNvPr name="Freeform 9" id="9"/>
            <p:cNvSpPr/>
            <p:nvPr/>
          </p:nvSpPr>
          <p:spPr>
            <a:xfrm flipH="false" flipV="false" rot="0">
              <a:off x="0" y="0"/>
              <a:ext cx="3537529" cy="525715"/>
            </a:xfrm>
            <a:custGeom>
              <a:avLst/>
              <a:gdLst/>
              <a:ahLst/>
              <a:cxnLst/>
              <a:rect r="r" b="b" t="t" l="l"/>
              <a:pathLst>
                <a:path h="525715" w="3537529">
                  <a:moveTo>
                    <a:pt x="29396" y="0"/>
                  </a:moveTo>
                  <a:lnTo>
                    <a:pt x="3508132" y="0"/>
                  </a:lnTo>
                  <a:cubicBezTo>
                    <a:pt x="3524367" y="0"/>
                    <a:pt x="3537529" y="13161"/>
                    <a:pt x="3537529" y="29396"/>
                  </a:cubicBezTo>
                  <a:lnTo>
                    <a:pt x="3537529" y="496319"/>
                  </a:lnTo>
                  <a:cubicBezTo>
                    <a:pt x="3537529" y="512554"/>
                    <a:pt x="3524367" y="525715"/>
                    <a:pt x="3508132" y="525715"/>
                  </a:cubicBezTo>
                  <a:lnTo>
                    <a:pt x="29396" y="525715"/>
                  </a:lnTo>
                  <a:cubicBezTo>
                    <a:pt x="13161" y="525715"/>
                    <a:pt x="0" y="512554"/>
                    <a:pt x="0" y="496319"/>
                  </a:cubicBezTo>
                  <a:lnTo>
                    <a:pt x="0" y="29396"/>
                  </a:lnTo>
                  <a:cubicBezTo>
                    <a:pt x="0" y="13161"/>
                    <a:pt x="13161" y="0"/>
                    <a:pt x="29396" y="0"/>
                  </a:cubicBezTo>
                  <a:close/>
                </a:path>
              </a:pathLst>
            </a:custGeom>
            <a:solidFill>
              <a:srgbClr val="DDDEDE"/>
            </a:solidFill>
          </p:spPr>
        </p:sp>
        <p:sp>
          <p:nvSpPr>
            <p:cNvPr name="TextBox 10" id="10"/>
            <p:cNvSpPr txBox="true"/>
            <p:nvPr/>
          </p:nvSpPr>
          <p:spPr>
            <a:xfrm>
              <a:off x="0" y="-38100"/>
              <a:ext cx="3537529" cy="563815"/>
            </a:xfrm>
            <a:prstGeom prst="rect">
              <a:avLst/>
            </a:prstGeom>
          </p:spPr>
          <p:txBody>
            <a:bodyPr anchor="ctr" rtlCol="false" tIns="50800" lIns="50800" bIns="50800" rIns="50800"/>
            <a:lstStyle/>
            <a:p>
              <a:pPr algn="ctr">
                <a:lnSpc>
                  <a:spcPts val="2659"/>
                </a:lnSpc>
              </a:pPr>
            </a:p>
          </p:txBody>
        </p:sp>
      </p:grpSp>
      <p:sp>
        <p:nvSpPr>
          <p:cNvPr name="TextBox 11" id="11"/>
          <p:cNvSpPr txBox="true"/>
          <p:nvPr/>
        </p:nvSpPr>
        <p:spPr>
          <a:xfrm rot="0">
            <a:off x="1319879" y="2393424"/>
            <a:ext cx="15017531" cy="1047750"/>
          </a:xfrm>
          <a:prstGeom prst="rect">
            <a:avLst/>
          </a:prstGeom>
        </p:spPr>
        <p:txBody>
          <a:bodyPr anchor="t" rtlCol="false" tIns="0" lIns="0" bIns="0" rIns="0">
            <a:spAutoFit/>
          </a:bodyPr>
          <a:lstStyle/>
          <a:p>
            <a:pPr algn="l">
              <a:lnSpc>
                <a:spcPts val="4200"/>
              </a:lnSpc>
            </a:pPr>
            <a:r>
              <a:rPr lang="en-US" sz="3000" b="true">
                <a:solidFill>
                  <a:srgbClr val="000000"/>
                </a:solidFill>
                <a:latin typeface="Nunito Bold"/>
                <a:ea typeface="Nunito Bold"/>
                <a:cs typeface="Nunito Bold"/>
                <a:sym typeface="Nunito Bold"/>
              </a:rPr>
              <a:t>How Does a VCS Benefit Developers?</a:t>
            </a:r>
          </a:p>
          <a:p>
            <a:pPr algn="l">
              <a:lnSpc>
                <a:spcPts val="4200"/>
              </a:lnSpc>
            </a:pPr>
          </a:p>
        </p:txBody>
      </p:sp>
      <p:sp>
        <p:nvSpPr>
          <p:cNvPr name="Freeform 12" id="12"/>
          <p:cNvSpPr/>
          <p:nvPr/>
        </p:nvSpPr>
        <p:spPr>
          <a:xfrm flipH="false" flipV="false" rot="4302480">
            <a:off x="16435990" y="335858"/>
            <a:ext cx="2722598" cy="2788509"/>
          </a:xfrm>
          <a:custGeom>
            <a:avLst/>
            <a:gdLst/>
            <a:ahLst/>
            <a:cxnLst/>
            <a:rect r="r" b="b" t="t" l="l"/>
            <a:pathLst>
              <a:path h="2788509" w="2722598">
                <a:moveTo>
                  <a:pt x="0" y="0"/>
                </a:moveTo>
                <a:lnTo>
                  <a:pt x="2722599" y="0"/>
                </a:lnTo>
                <a:lnTo>
                  <a:pt x="2722599" y="2788508"/>
                </a:lnTo>
                <a:lnTo>
                  <a:pt x="0" y="278850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3" id="13"/>
          <p:cNvSpPr txBox="true"/>
          <p:nvPr/>
        </p:nvSpPr>
        <p:spPr>
          <a:xfrm rot="0">
            <a:off x="2614676" y="904875"/>
            <a:ext cx="13114668" cy="1127571"/>
          </a:xfrm>
          <a:prstGeom prst="rect">
            <a:avLst/>
          </a:prstGeom>
        </p:spPr>
        <p:txBody>
          <a:bodyPr anchor="t" rtlCol="false" tIns="0" lIns="0" bIns="0" rIns="0">
            <a:spAutoFit/>
          </a:bodyPr>
          <a:lstStyle/>
          <a:p>
            <a:pPr algn="ctr">
              <a:lnSpc>
                <a:spcPts val="9250"/>
              </a:lnSpc>
            </a:pPr>
            <a:r>
              <a:rPr lang="en-US" sz="6607">
                <a:solidFill>
                  <a:srgbClr val="000000"/>
                </a:solidFill>
                <a:latin typeface="Fredoka"/>
                <a:ea typeface="Fredoka"/>
                <a:cs typeface="Fredoka"/>
                <a:sym typeface="Fredoka"/>
              </a:rPr>
              <a:t>GIT AND GITHUB OVERVIEW</a:t>
            </a:r>
          </a:p>
        </p:txBody>
      </p:sp>
      <p:sp>
        <p:nvSpPr>
          <p:cNvPr name="TextBox 14" id="14"/>
          <p:cNvSpPr txBox="true"/>
          <p:nvPr/>
        </p:nvSpPr>
        <p:spPr>
          <a:xfrm rot="0">
            <a:off x="1821688" y="3403074"/>
            <a:ext cx="15437612" cy="5314950"/>
          </a:xfrm>
          <a:prstGeom prst="rect">
            <a:avLst/>
          </a:prstGeom>
        </p:spPr>
        <p:txBody>
          <a:bodyPr anchor="t" rtlCol="false" tIns="0" lIns="0" bIns="0" rIns="0">
            <a:spAutoFit/>
          </a:bodyPr>
          <a:lstStyle/>
          <a:p>
            <a:pPr algn="l">
              <a:lnSpc>
                <a:spcPts val="4200"/>
              </a:lnSpc>
            </a:pPr>
            <a:r>
              <a:rPr lang="en-US" sz="3000">
                <a:solidFill>
                  <a:srgbClr val="000000"/>
                </a:solidFill>
                <a:latin typeface="Nunito"/>
                <a:ea typeface="Nunito"/>
                <a:cs typeface="Nunito"/>
                <a:sym typeface="Nunito"/>
              </a:rPr>
              <a:t>The adoption of a VCS brings transformative advantages to software development workflows:</a:t>
            </a:r>
          </a:p>
          <a:p>
            <a:pPr algn="l">
              <a:lnSpc>
                <a:spcPts val="4200"/>
              </a:lnSpc>
            </a:pPr>
            <a:r>
              <a:rPr lang="en-US" sz="3000">
                <a:solidFill>
                  <a:srgbClr val="000000"/>
                </a:solidFill>
                <a:latin typeface="Nunito"/>
                <a:ea typeface="Nunito"/>
                <a:cs typeface="Nunito"/>
                <a:sym typeface="Nunito"/>
              </a:rPr>
              <a:t>Comprehensive History Tracking: Every change—whether an addition, deletion, or modification—is logged, creating a detailed archive. This allows developers to revisit past versions, understand the evolution of the codebase, or roll back to a stable state if a bug emerges.</a:t>
            </a:r>
          </a:p>
          <a:p>
            <a:pPr algn="l">
              <a:lnSpc>
                <a:spcPts val="4200"/>
              </a:lnSpc>
            </a:pPr>
            <a:r>
              <a:rPr lang="en-US" sz="3000">
                <a:solidFill>
                  <a:srgbClr val="000000"/>
                </a:solidFill>
                <a:latin typeface="Nunito"/>
                <a:ea typeface="Nunito"/>
                <a:cs typeface="Nunito"/>
                <a:sym typeface="Nunito"/>
              </a:rPr>
              <a:t>Simplified Code Sharing: A VCS enables developers to share their work effortlessly, either publicly for open-source projects or privately within a restricted group. Repositories can be hosted on platforms like GitHub, GitLab, or Bitbucket, facilitating global collaboration.</a:t>
            </a:r>
          </a:p>
          <a:p>
            <a:pPr algn="l">
              <a:lnSpc>
                <a:spcPts val="4200"/>
              </a:lnSpc>
            </a:pP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1919996"/>
            <a:ext cx="16230600" cy="7088560"/>
            <a:chOff x="0" y="0"/>
            <a:chExt cx="4274726" cy="1866946"/>
          </a:xfrm>
        </p:grpSpPr>
        <p:sp>
          <p:nvSpPr>
            <p:cNvPr name="Freeform 3" id="3"/>
            <p:cNvSpPr/>
            <p:nvPr/>
          </p:nvSpPr>
          <p:spPr>
            <a:xfrm flipH="false" flipV="false" rot="0">
              <a:off x="0" y="0"/>
              <a:ext cx="4274726" cy="1866946"/>
            </a:xfrm>
            <a:custGeom>
              <a:avLst/>
              <a:gdLst/>
              <a:ahLst/>
              <a:cxnLst/>
              <a:rect r="r" b="b" t="t" l="l"/>
              <a:pathLst>
                <a:path h="1866946" w="4274726">
                  <a:moveTo>
                    <a:pt x="24327" y="0"/>
                  </a:moveTo>
                  <a:lnTo>
                    <a:pt x="4250399" y="0"/>
                  </a:lnTo>
                  <a:cubicBezTo>
                    <a:pt x="4263834" y="0"/>
                    <a:pt x="4274726" y="10891"/>
                    <a:pt x="4274726" y="24327"/>
                  </a:cubicBezTo>
                  <a:lnTo>
                    <a:pt x="4274726" y="1842619"/>
                  </a:lnTo>
                  <a:cubicBezTo>
                    <a:pt x="4274726" y="1856054"/>
                    <a:pt x="4263834" y="1866946"/>
                    <a:pt x="4250399" y="1866946"/>
                  </a:cubicBezTo>
                  <a:lnTo>
                    <a:pt x="24327" y="1866946"/>
                  </a:lnTo>
                  <a:cubicBezTo>
                    <a:pt x="10891" y="1866946"/>
                    <a:pt x="0" y="1856054"/>
                    <a:pt x="0" y="1842619"/>
                  </a:cubicBezTo>
                  <a:lnTo>
                    <a:pt x="0" y="24327"/>
                  </a:lnTo>
                  <a:cubicBezTo>
                    <a:pt x="0" y="10891"/>
                    <a:pt x="10891" y="0"/>
                    <a:pt x="24327" y="0"/>
                  </a:cubicBezTo>
                  <a:close/>
                </a:path>
              </a:pathLst>
            </a:custGeom>
            <a:solidFill>
              <a:srgbClr val="F1F2F2"/>
            </a:solidFill>
          </p:spPr>
        </p:sp>
        <p:sp>
          <p:nvSpPr>
            <p:cNvPr name="TextBox 4" id="4"/>
            <p:cNvSpPr txBox="true"/>
            <p:nvPr/>
          </p:nvSpPr>
          <p:spPr>
            <a:xfrm>
              <a:off x="0" y="-38100"/>
              <a:ext cx="4274726" cy="1905046"/>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455841" y="8740298"/>
            <a:ext cx="20004189" cy="1104251"/>
            <a:chOff x="0" y="0"/>
            <a:chExt cx="5268593" cy="290832"/>
          </a:xfrm>
        </p:grpSpPr>
        <p:sp>
          <p:nvSpPr>
            <p:cNvPr name="Freeform 6" id="6"/>
            <p:cNvSpPr/>
            <p:nvPr/>
          </p:nvSpPr>
          <p:spPr>
            <a:xfrm flipH="false" flipV="false" rot="0">
              <a:off x="0" y="0"/>
              <a:ext cx="5268593" cy="290832"/>
            </a:xfrm>
            <a:custGeom>
              <a:avLst/>
              <a:gdLst/>
              <a:ahLst/>
              <a:cxnLst/>
              <a:rect r="r" b="b" t="t" l="l"/>
              <a:pathLst>
                <a:path h="290832" w="5268593">
                  <a:moveTo>
                    <a:pt x="0" y="0"/>
                  </a:moveTo>
                  <a:lnTo>
                    <a:pt x="5268593" y="0"/>
                  </a:lnTo>
                  <a:lnTo>
                    <a:pt x="5268593" y="290832"/>
                  </a:lnTo>
                  <a:lnTo>
                    <a:pt x="0" y="290832"/>
                  </a:lnTo>
                  <a:close/>
                </a:path>
              </a:pathLst>
            </a:custGeom>
            <a:solidFill>
              <a:srgbClr val="DDDEDE"/>
            </a:solidFill>
          </p:spPr>
        </p:sp>
        <p:sp>
          <p:nvSpPr>
            <p:cNvPr name="TextBox 7" id="7"/>
            <p:cNvSpPr txBox="true"/>
            <p:nvPr/>
          </p:nvSpPr>
          <p:spPr>
            <a:xfrm>
              <a:off x="0" y="-38100"/>
              <a:ext cx="5268593" cy="328932"/>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2614676" y="532535"/>
            <a:ext cx="13431555" cy="1996075"/>
            <a:chOff x="0" y="0"/>
            <a:chExt cx="3537529" cy="525715"/>
          </a:xfrm>
        </p:grpSpPr>
        <p:sp>
          <p:nvSpPr>
            <p:cNvPr name="Freeform 9" id="9"/>
            <p:cNvSpPr/>
            <p:nvPr/>
          </p:nvSpPr>
          <p:spPr>
            <a:xfrm flipH="false" flipV="false" rot="0">
              <a:off x="0" y="0"/>
              <a:ext cx="3537529" cy="525715"/>
            </a:xfrm>
            <a:custGeom>
              <a:avLst/>
              <a:gdLst/>
              <a:ahLst/>
              <a:cxnLst/>
              <a:rect r="r" b="b" t="t" l="l"/>
              <a:pathLst>
                <a:path h="525715" w="3537529">
                  <a:moveTo>
                    <a:pt x="29396" y="0"/>
                  </a:moveTo>
                  <a:lnTo>
                    <a:pt x="3508132" y="0"/>
                  </a:lnTo>
                  <a:cubicBezTo>
                    <a:pt x="3524367" y="0"/>
                    <a:pt x="3537529" y="13161"/>
                    <a:pt x="3537529" y="29396"/>
                  </a:cubicBezTo>
                  <a:lnTo>
                    <a:pt x="3537529" y="496319"/>
                  </a:lnTo>
                  <a:cubicBezTo>
                    <a:pt x="3537529" y="512554"/>
                    <a:pt x="3524367" y="525715"/>
                    <a:pt x="3508132" y="525715"/>
                  </a:cubicBezTo>
                  <a:lnTo>
                    <a:pt x="29396" y="525715"/>
                  </a:lnTo>
                  <a:cubicBezTo>
                    <a:pt x="13161" y="525715"/>
                    <a:pt x="0" y="512554"/>
                    <a:pt x="0" y="496319"/>
                  </a:cubicBezTo>
                  <a:lnTo>
                    <a:pt x="0" y="29396"/>
                  </a:lnTo>
                  <a:cubicBezTo>
                    <a:pt x="0" y="13161"/>
                    <a:pt x="13161" y="0"/>
                    <a:pt x="29396" y="0"/>
                  </a:cubicBezTo>
                  <a:close/>
                </a:path>
              </a:pathLst>
            </a:custGeom>
            <a:solidFill>
              <a:srgbClr val="DDDEDE"/>
            </a:solidFill>
          </p:spPr>
        </p:sp>
        <p:sp>
          <p:nvSpPr>
            <p:cNvPr name="TextBox 10" id="10"/>
            <p:cNvSpPr txBox="true"/>
            <p:nvPr/>
          </p:nvSpPr>
          <p:spPr>
            <a:xfrm>
              <a:off x="0" y="-38100"/>
              <a:ext cx="3537529" cy="563815"/>
            </a:xfrm>
            <a:prstGeom prst="rect">
              <a:avLst/>
            </a:prstGeom>
          </p:spPr>
          <p:txBody>
            <a:bodyPr anchor="ctr" rtlCol="false" tIns="50800" lIns="50800" bIns="50800" rIns="50800"/>
            <a:lstStyle/>
            <a:p>
              <a:pPr algn="ctr">
                <a:lnSpc>
                  <a:spcPts val="2659"/>
                </a:lnSpc>
              </a:pPr>
            </a:p>
          </p:txBody>
        </p:sp>
      </p:grpSp>
      <p:sp>
        <p:nvSpPr>
          <p:cNvPr name="TextBox 11" id="11"/>
          <p:cNvSpPr txBox="true"/>
          <p:nvPr/>
        </p:nvSpPr>
        <p:spPr>
          <a:xfrm rot="0">
            <a:off x="1319879" y="2393424"/>
            <a:ext cx="15017531" cy="1047750"/>
          </a:xfrm>
          <a:prstGeom prst="rect">
            <a:avLst/>
          </a:prstGeom>
        </p:spPr>
        <p:txBody>
          <a:bodyPr anchor="t" rtlCol="false" tIns="0" lIns="0" bIns="0" rIns="0">
            <a:spAutoFit/>
          </a:bodyPr>
          <a:lstStyle/>
          <a:p>
            <a:pPr algn="l">
              <a:lnSpc>
                <a:spcPts val="4200"/>
              </a:lnSpc>
            </a:pPr>
            <a:r>
              <a:rPr lang="en-US" sz="3000" b="true">
                <a:solidFill>
                  <a:srgbClr val="000000"/>
                </a:solidFill>
                <a:latin typeface="Nunito Bold"/>
                <a:ea typeface="Nunito Bold"/>
                <a:cs typeface="Nunito Bold"/>
                <a:sym typeface="Nunito Bold"/>
              </a:rPr>
              <a:t>How Does a VCS Benefit Developers?</a:t>
            </a:r>
          </a:p>
          <a:p>
            <a:pPr algn="l">
              <a:lnSpc>
                <a:spcPts val="4200"/>
              </a:lnSpc>
            </a:pPr>
          </a:p>
        </p:txBody>
      </p:sp>
      <p:sp>
        <p:nvSpPr>
          <p:cNvPr name="Freeform 12" id="12"/>
          <p:cNvSpPr/>
          <p:nvPr/>
        </p:nvSpPr>
        <p:spPr>
          <a:xfrm flipH="false" flipV="false" rot="4302480">
            <a:off x="16435990" y="335858"/>
            <a:ext cx="2722598" cy="2788509"/>
          </a:xfrm>
          <a:custGeom>
            <a:avLst/>
            <a:gdLst/>
            <a:ahLst/>
            <a:cxnLst/>
            <a:rect r="r" b="b" t="t" l="l"/>
            <a:pathLst>
              <a:path h="2788509" w="2722598">
                <a:moveTo>
                  <a:pt x="0" y="0"/>
                </a:moveTo>
                <a:lnTo>
                  <a:pt x="2722599" y="0"/>
                </a:lnTo>
                <a:lnTo>
                  <a:pt x="2722599" y="2788508"/>
                </a:lnTo>
                <a:lnTo>
                  <a:pt x="0" y="278850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3" id="13"/>
          <p:cNvSpPr txBox="true"/>
          <p:nvPr/>
        </p:nvSpPr>
        <p:spPr>
          <a:xfrm rot="0">
            <a:off x="2614676" y="904875"/>
            <a:ext cx="13114668" cy="1127571"/>
          </a:xfrm>
          <a:prstGeom prst="rect">
            <a:avLst/>
          </a:prstGeom>
        </p:spPr>
        <p:txBody>
          <a:bodyPr anchor="t" rtlCol="false" tIns="0" lIns="0" bIns="0" rIns="0">
            <a:spAutoFit/>
          </a:bodyPr>
          <a:lstStyle/>
          <a:p>
            <a:pPr algn="ctr">
              <a:lnSpc>
                <a:spcPts val="9250"/>
              </a:lnSpc>
            </a:pPr>
            <a:r>
              <a:rPr lang="en-US" sz="6607">
                <a:solidFill>
                  <a:srgbClr val="000000"/>
                </a:solidFill>
                <a:latin typeface="Fredoka"/>
                <a:ea typeface="Fredoka"/>
                <a:cs typeface="Fredoka"/>
                <a:sym typeface="Fredoka"/>
              </a:rPr>
              <a:t>GIT AND GITHUB OVERVIEW</a:t>
            </a:r>
          </a:p>
        </p:txBody>
      </p:sp>
      <p:sp>
        <p:nvSpPr>
          <p:cNvPr name="TextBox 14" id="14"/>
          <p:cNvSpPr txBox="true"/>
          <p:nvPr/>
        </p:nvSpPr>
        <p:spPr>
          <a:xfrm rot="0">
            <a:off x="1453204" y="3578325"/>
            <a:ext cx="15437612" cy="3714750"/>
          </a:xfrm>
          <a:prstGeom prst="rect">
            <a:avLst/>
          </a:prstGeom>
        </p:spPr>
        <p:txBody>
          <a:bodyPr anchor="t" rtlCol="false" tIns="0" lIns="0" bIns="0" rIns="0">
            <a:spAutoFit/>
          </a:bodyPr>
          <a:lstStyle/>
          <a:p>
            <a:pPr algn="l">
              <a:lnSpc>
                <a:spcPts val="4200"/>
              </a:lnSpc>
            </a:pPr>
            <a:r>
              <a:rPr lang="en-US" sz="3000">
                <a:solidFill>
                  <a:srgbClr val="000000"/>
                </a:solidFill>
                <a:latin typeface="Nunito"/>
                <a:ea typeface="Nunito"/>
                <a:cs typeface="Nunito"/>
                <a:sym typeface="Nunito"/>
              </a:rPr>
              <a:t>Change Accountability: By recording who made each change and why (via commit messages), a VCS fosters transparency and accountability, especially in team settings where multiple contributors are involved.</a:t>
            </a:r>
          </a:p>
          <a:p>
            <a:pPr algn="l">
              <a:lnSpc>
                <a:spcPts val="4200"/>
              </a:lnSpc>
            </a:pPr>
            <a:r>
              <a:rPr lang="en-US" sz="3000">
                <a:solidFill>
                  <a:srgbClr val="000000"/>
                </a:solidFill>
                <a:latin typeface="Nunito"/>
                <a:ea typeface="Nunito"/>
                <a:cs typeface="Nunito"/>
                <a:sym typeface="Nunito"/>
              </a:rPr>
              <a:t>Error Recovery: Mistakes happen—whether it’s a buggy feature or an accidental deletion. A VCS provides a safety net, allowing developers to revert to a previous version or undo specific changes without losing progress.</a:t>
            </a:r>
          </a:p>
          <a:p>
            <a:pPr algn="l">
              <a:lnSpc>
                <a:spcPts val="4200"/>
              </a:lnSpc>
            </a:pP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1919996"/>
            <a:ext cx="16230600" cy="6335846"/>
            <a:chOff x="0" y="0"/>
            <a:chExt cx="4274726" cy="1668700"/>
          </a:xfrm>
        </p:grpSpPr>
        <p:sp>
          <p:nvSpPr>
            <p:cNvPr name="Freeform 3" id="3"/>
            <p:cNvSpPr/>
            <p:nvPr/>
          </p:nvSpPr>
          <p:spPr>
            <a:xfrm flipH="false" flipV="false" rot="0">
              <a:off x="0" y="0"/>
              <a:ext cx="4274726" cy="1668700"/>
            </a:xfrm>
            <a:custGeom>
              <a:avLst/>
              <a:gdLst/>
              <a:ahLst/>
              <a:cxnLst/>
              <a:rect r="r" b="b" t="t" l="l"/>
              <a:pathLst>
                <a:path h="1668700" w="4274726">
                  <a:moveTo>
                    <a:pt x="24327" y="0"/>
                  </a:moveTo>
                  <a:lnTo>
                    <a:pt x="4250399" y="0"/>
                  </a:lnTo>
                  <a:cubicBezTo>
                    <a:pt x="4263834" y="0"/>
                    <a:pt x="4274726" y="10891"/>
                    <a:pt x="4274726" y="24327"/>
                  </a:cubicBezTo>
                  <a:lnTo>
                    <a:pt x="4274726" y="1644373"/>
                  </a:lnTo>
                  <a:cubicBezTo>
                    <a:pt x="4274726" y="1657809"/>
                    <a:pt x="4263834" y="1668700"/>
                    <a:pt x="4250399" y="1668700"/>
                  </a:cubicBezTo>
                  <a:lnTo>
                    <a:pt x="24327" y="1668700"/>
                  </a:lnTo>
                  <a:cubicBezTo>
                    <a:pt x="10891" y="1668700"/>
                    <a:pt x="0" y="1657809"/>
                    <a:pt x="0" y="1644373"/>
                  </a:cubicBezTo>
                  <a:lnTo>
                    <a:pt x="0" y="24327"/>
                  </a:lnTo>
                  <a:cubicBezTo>
                    <a:pt x="0" y="10891"/>
                    <a:pt x="10891" y="0"/>
                    <a:pt x="24327" y="0"/>
                  </a:cubicBezTo>
                  <a:close/>
                </a:path>
              </a:pathLst>
            </a:custGeom>
            <a:solidFill>
              <a:srgbClr val="F1F2F2"/>
            </a:solidFill>
          </p:spPr>
        </p:sp>
        <p:sp>
          <p:nvSpPr>
            <p:cNvPr name="TextBox 4" id="4"/>
            <p:cNvSpPr txBox="true"/>
            <p:nvPr/>
          </p:nvSpPr>
          <p:spPr>
            <a:xfrm>
              <a:off x="0" y="-38100"/>
              <a:ext cx="4274726" cy="170680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455841" y="8740298"/>
            <a:ext cx="20004189" cy="1104251"/>
            <a:chOff x="0" y="0"/>
            <a:chExt cx="5268593" cy="290832"/>
          </a:xfrm>
        </p:grpSpPr>
        <p:sp>
          <p:nvSpPr>
            <p:cNvPr name="Freeform 6" id="6"/>
            <p:cNvSpPr/>
            <p:nvPr/>
          </p:nvSpPr>
          <p:spPr>
            <a:xfrm flipH="false" flipV="false" rot="0">
              <a:off x="0" y="0"/>
              <a:ext cx="5268593" cy="290832"/>
            </a:xfrm>
            <a:custGeom>
              <a:avLst/>
              <a:gdLst/>
              <a:ahLst/>
              <a:cxnLst/>
              <a:rect r="r" b="b" t="t" l="l"/>
              <a:pathLst>
                <a:path h="290832" w="5268593">
                  <a:moveTo>
                    <a:pt x="0" y="0"/>
                  </a:moveTo>
                  <a:lnTo>
                    <a:pt x="5268593" y="0"/>
                  </a:lnTo>
                  <a:lnTo>
                    <a:pt x="5268593" y="290832"/>
                  </a:lnTo>
                  <a:lnTo>
                    <a:pt x="0" y="290832"/>
                  </a:lnTo>
                  <a:close/>
                </a:path>
              </a:pathLst>
            </a:custGeom>
            <a:solidFill>
              <a:srgbClr val="DDDEDE"/>
            </a:solidFill>
          </p:spPr>
        </p:sp>
        <p:sp>
          <p:nvSpPr>
            <p:cNvPr name="TextBox 7" id="7"/>
            <p:cNvSpPr txBox="true"/>
            <p:nvPr/>
          </p:nvSpPr>
          <p:spPr>
            <a:xfrm>
              <a:off x="0" y="-38100"/>
              <a:ext cx="5268593" cy="328932"/>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2614676" y="532535"/>
            <a:ext cx="13431555" cy="1996075"/>
            <a:chOff x="0" y="0"/>
            <a:chExt cx="3537529" cy="525715"/>
          </a:xfrm>
        </p:grpSpPr>
        <p:sp>
          <p:nvSpPr>
            <p:cNvPr name="Freeform 9" id="9"/>
            <p:cNvSpPr/>
            <p:nvPr/>
          </p:nvSpPr>
          <p:spPr>
            <a:xfrm flipH="false" flipV="false" rot="0">
              <a:off x="0" y="0"/>
              <a:ext cx="3537529" cy="525715"/>
            </a:xfrm>
            <a:custGeom>
              <a:avLst/>
              <a:gdLst/>
              <a:ahLst/>
              <a:cxnLst/>
              <a:rect r="r" b="b" t="t" l="l"/>
              <a:pathLst>
                <a:path h="525715" w="3537529">
                  <a:moveTo>
                    <a:pt x="29396" y="0"/>
                  </a:moveTo>
                  <a:lnTo>
                    <a:pt x="3508132" y="0"/>
                  </a:lnTo>
                  <a:cubicBezTo>
                    <a:pt x="3524367" y="0"/>
                    <a:pt x="3537529" y="13161"/>
                    <a:pt x="3537529" y="29396"/>
                  </a:cubicBezTo>
                  <a:lnTo>
                    <a:pt x="3537529" y="496319"/>
                  </a:lnTo>
                  <a:cubicBezTo>
                    <a:pt x="3537529" y="512554"/>
                    <a:pt x="3524367" y="525715"/>
                    <a:pt x="3508132" y="525715"/>
                  </a:cubicBezTo>
                  <a:lnTo>
                    <a:pt x="29396" y="525715"/>
                  </a:lnTo>
                  <a:cubicBezTo>
                    <a:pt x="13161" y="525715"/>
                    <a:pt x="0" y="512554"/>
                    <a:pt x="0" y="496319"/>
                  </a:cubicBezTo>
                  <a:lnTo>
                    <a:pt x="0" y="29396"/>
                  </a:lnTo>
                  <a:cubicBezTo>
                    <a:pt x="0" y="13161"/>
                    <a:pt x="13161" y="0"/>
                    <a:pt x="29396" y="0"/>
                  </a:cubicBezTo>
                  <a:close/>
                </a:path>
              </a:pathLst>
            </a:custGeom>
            <a:solidFill>
              <a:srgbClr val="DDDEDE"/>
            </a:solidFill>
          </p:spPr>
        </p:sp>
        <p:sp>
          <p:nvSpPr>
            <p:cNvPr name="TextBox 10" id="10"/>
            <p:cNvSpPr txBox="true"/>
            <p:nvPr/>
          </p:nvSpPr>
          <p:spPr>
            <a:xfrm>
              <a:off x="0" y="-38100"/>
              <a:ext cx="3537529" cy="563815"/>
            </a:xfrm>
            <a:prstGeom prst="rect">
              <a:avLst/>
            </a:prstGeom>
          </p:spPr>
          <p:txBody>
            <a:bodyPr anchor="ctr" rtlCol="false" tIns="50800" lIns="50800" bIns="50800" rIns="50800"/>
            <a:lstStyle/>
            <a:p>
              <a:pPr algn="ctr">
                <a:lnSpc>
                  <a:spcPts val="2659"/>
                </a:lnSpc>
              </a:pPr>
            </a:p>
          </p:txBody>
        </p:sp>
      </p:grpSp>
      <p:sp>
        <p:nvSpPr>
          <p:cNvPr name="TextBox 11" id="11"/>
          <p:cNvSpPr txBox="true"/>
          <p:nvPr/>
        </p:nvSpPr>
        <p:spPr>
          <a:xfrm rot="0">
            <a:off x="1319879" y="2393424"/>
            <a:ext cx="15017531" cy="1047750"/>
          </a:xfrm>
          <a:prstGeom prst="rect">
            <a:avLst/>
          </a:prstGeom>
        </p:spPr>
        <p:txBody>
          <a:bodyPr anchor="t" rtlCol="false" tIns="0" lIns="0" bIns="0" rIns="0">
            <a:spAutoFit/>
          </a:bodyPr>
          <a:lstStyle/>
          <a:p>
            <a:pPr algn="l">
              <a:lnSpc>
                <a:spcPts val="4200"/>
              </a:lnSpc>
            </a:pPr>
            <a:r>
              <a:rPr lang="en-US" sz="3000" b="true">
                <a:solidFill>
                  <a:srgbClr val="000000"/>
                </a:solidFill>
                <a:latin typeface="Nunito Bold"/>
                <a:ea typeface="Nunito Bold"/>
                <a:cs typeface="Nunito Bold"/>
                <a:sym typeface="Nunito Bold"/>
              </a:rPr>
              <a:t>How Does a VCS Benefit Developers?</a:t>
            </a:r>
          </a:p>
          <a:p>
            <a:pPr algn="l">
              <a:lnSpc>
                <a:spcPts val="4200"/>
              </a:lnSpc>
            </a:pPr>
          </a:p>
        </p:txBody>
      </p:sp>
      <p:sp>
        <p:nvSpPr>
          <p:cNvPr name="Freeform 12" id="12"/>
          <p:cNvSpPr/>
          <p:nvPr/>
        </p:nvSpPr>
        <p:spPr>
          <a:xfrm flipH="false" flipV="false" rot="4302480">
            <a:off x="16435990" y="335858"/>
            <a:ext cx="2722598" cy="2788509"/>
          </a:xfrm>
          <a:custGeom>
            <a:avLst/>
            <a:gdLst/>
            <a:ahLst/>
            <a:cxnLst/>
            <a:rect r="r" b="b" t="t" l="l"/>
            <a:pathLst>
              <a:path h="2788509" w="2722598">
                <a:moveTo>
                  <a:pt x="0" y="0"/>
                </a:moveTo>
                <a:lnTo>
                  <a:pt x="2722599" y="0"/>
                </a:lnTo>
                <a:lnTo>
                  <a:pt x="2722599" y="2788508"/>
                </a:lnTo>
                <a:lnTo>
                  <a:pt x="0" y="278850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3" id="13"/>
          <p:cNvSpPr txBox="true"/>
          <p:nvPr/>
        </p:nvSpPr>
        <p:spPr>
          <a:xfrm rot="0">
            <a:off x="2614676" y="904875"/>
            <a:ext cx="13114668" cy="1127571"/>
          </a:xfrm>
          <a:prstGeom prst="rect">
            <a:avLst/>
          </a:prstGeom>
        </p:spPr>
        <p:txBody>
          <a:bodyPr anchor="t" rtlCol="false" tIns="0" lIns="0" bIns="0" rIns="0">
            <a:spAutoFit/>
          </a:bodyPr>
          <a:lstStyle/>
          <a:p>
            <a:pPr algn="ctr">
              <a:lnSpc>
                <a:spcPts val="9250"/>
              </a:lnSpc>
            </a:pPr>
            <a:r>
              <a:rPr lang="en-US" sz="6607">
                <a:solidFill>
                  <a:srgbClr val="000000"/>
                </a:solidFill>
                <a:latin typeface="Fredoka"/>
                <a:ea typeface="Fredoka"/>
                <a:cs typeface="Fredoka"/>
                <a:sym typeface="Fredoka"/>
              </a:rPr>
              <a:t>GIT AND GITHUB OVERVIEW</a:t>
            </a:r>
          </a:p>
        </p:txBody>
      </p:sp>
      <p:sp>
        <p:nvSpPr>
          <p:cNvPr name="TextBox 14" id="14"/>
          <p:cNvSpPr txBox="true"/>
          <p:nvPr/>
        </p:nvSpPr>
        <p:spPr>
          <a:xfrm rot="0">
            <a:off x="1453204" y="3578325"/>
            <a:ext cx="15437612" cy="3181350"/>
          </a:xfrm>
          <a:prstGeom prst="rect">
            <a:avLst/>
          </a:prstGeom>
        </p:spPr>
        <p:txBody>
          <a:bodyPr anchor="t" rtlCol="false" tIns="0" lIns="0" bIns="0" rIns="0">
            <a:spAutoFit/>
          </a:bodyPr>
          <a:lstStyle/>
          <a:p>
            <a:pPr algn="l">
              <a:lnSpc>
                <a:spcPts val="4200"/>
              </a:lnSpc>
            </a:pPr>
            <a:r>
              <a:rPr lang="en-US" sz="3000">
                <a:solidFill>
                  <a:srgbClr val="000000"/>
                </a:solidFill>
                <a:latin typeface="Nunito"/>
                <a:ea typeface="Nunito"/>
                <a:cs typeface="Nunito"/>
                <a:sym typeface="Nunito"/>
              </a:rPr>
              <a:t>Parallel Development: Multiple developers can work on different aspects of a project simultaneously, with the VCS managing how these contributions are integrated, reducing conflicts and duplication of effort.</a:t>
            </a:r>
          </a:p>
          <a:p>
            <a:pPr algn="l">
              <a:lnSpc>
                <a:spcPts val="4200"/>
              </a:lnSpc>
            </a:pPr>
            <a:r>
              <a:rPr lang="en-US" sz="3000">
                <a:solidFill>
                  <a:srgbClr val="000000"/>
                </a:solidFill>
                <a:latin typeface="Nunito"/>
                <a:ea typeface="Nunito"/>
                <a:cs typeface="Nunito"/>
                <a:sym typeface="Nunito"/>
              </a:rPr>
              <a:t> For Git specifically, its distributed nature amplifies these benefits. Every clone of a Git repository is a fully functional backup, complete with the entire change history, making it exceptionally resilient and adaptable to diverse development scenarios.</a:t>
            </a:r>
          </a:p>
        </p:txBody>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1919996"/>
            <a:ext cx="16230600" cy="7088560"/>
            <a:chOff x="0" y="0"/>
            <a:chExt cx="4274726" cy="1866946"/>
          </a:xfrm>
        </p:grpSpPr>
        <p:sp>
          <p:nvSpPr>
            <p:cNvPr name="Freeform 3" id="3"/>
            <p:cNvSpPr/>
            <p:nvPr/>
          </p:nvSpPr>
          <p:spPr>
            <a:xfrm flipH="false" flipV="false" rot="0">
              <a:off x="0" y="0"/>
              <a:ext cx="4274726" cy="1866946"/>
            </a:xfrm>
            <a:custGeom>
              <a:avLst/>
              <a:gdLst/>
              <a:ahLst/>
              <a:cxnLst/>
              <a:rect r="r" b="b" t="t" l="l"/>
              <a:pathLst>
                <a:path h="1866946" w="4274726">
                  <a:moveTo>
                    <a:pt x="24327" y="0"/>
                  </a:moveTo>
                  <a:lnTo>
                    <a:pt x="4250399" y="0"/>
                  </a:lnTo>
                  <a:cubicBezTo>
                    <a:pt x="4263834" y="0"/>
                    <a:pt x="4274726" y="10891"/>
                    <a:pt x="4274726" y="24327"/>
                  </a:cubicBezTo>
                  <a:lnTo>
                    <a:pt x="4274726" y="1842619"/>
                  </a:lnTo>
                  <a:cubicBezTo>
                    <a:pt x="4274726" y="1856054"/>
                    <a:pt x="4263834" y="1866946"/>
                    <a:pt x="4250399" y="1866946"/>
                  </a:cubicBezTo>
                  <a:lnTo>
                    <a:pt x="24327" y="1866946"/>
                  </a:lnTo>
                  <a:cubicBezTo>
                    <a:pt x="10891" y="1866946"/>
                    <a:pt x="0" y="1856054"/>
                    <a:pt x="0" y="1842619"/>
                  </a:cubicBezTo>
                  <a:lnTo>
                    <a:pt x="0" y="24327"/>
                  </a:lnTo>
                  <a:cubicBezTo>
                    <a:pt x="0" y="10891"/>
                    <a:pt x="10891" y="0"/>
                    <a:pt x="24327" y="0"/>
                  </a:cubicBezTo>
                  <a:close/>
                </a:path>
              </a:pathLst>
            </a:custGeom>
            <a:solidFill>
              <a:srgbClr val="F1F2F2"/>
            </a:solidFill>
          </p:spPr>
        </p:sp>
        <p:sp>
          <p:nvSpPr>
            <p:cNvPr name="TextBox 4" id="4"/>
            <p:cNvSpPr txBox="true"/>
            <p:nvPr/>
          </p:nvSpPr>
          <p:spPr>
            <a:xfrm>
              <a:off x="0" y="-38100"/>
              <a:ext cx="4274726" cy="1905046"/>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455841" y="8740298"/>
            <a:ext cx="20004189" cy="1104251"/>
            <a:chOff x="0" y="0"/>
            <a:chExt cx="5268593" cy="290832"/>
          </a:xfrm>
        </p:grpSpPr>
        <p:sp>
          <p:nvSpPr>
            <p:cNvPr name="Freeform 6" id="6"/>
            <p:cNvSpPr/>
            <p:nvPr/>
          </p:nvSpPr>
          <p:spPr>
            <a:xfrm flipH="false" flipV="false" rot="0">
              <a:off x="0" y="0"/>
              <a:ext cx="5268593" cy="290832"/>
            </a:xfrm>
            <a:custGeom>
              <a:avLst/>
              <a:gdLst/>
              <a:ahLst/>
              <a:cxnLst/>
              <a:rect r="r" b="b" t="t" l="l"/>
              <a:pathLst>
                <a:path h="290832" w="5268593">
                  <a:moveTo>
                    <a:pt x="0" y="0"/>
                  </a:moveTo>
                  <a:lnTo>
                    <a:pt x="5268593" y="0"/>
                  </a:lnTo>
                  <a:lnTo>
                    <a:pt x="5268593" y="290832"/>
                  </a:lnTo>
                  <a:lnTo>
                    <a:pt x="0" y="290832"/>
                  </a:lnTo>
                  <a:close/>
                </a:path>
              </a:pathLst>
            </a:custGeom>
            <a:solidFill>
              <a:srgbClr val="DDDEDE"/>
            </a:solidFill>
          </p:spPr>
        </p:sp>
        <p:sp>
          <p:nvSpPr>
            <p:cNvPr name="TextBox 7" id="7"/>
            <p:cNvSpPr txBox="true"/>
            <p:nvPr/>
          </p:nvSpPr>
          <p:spPr>
            <a:xfrm>
              <a:off x="0" y="-38100"/>
              <a:ext cx="5268593" cy="328932"/>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2614676" y="532535"/>
            <a:ext cx="13431555" cy="1996075"/>
            <a:chOff x="0" y="0"/>
            <a:chExt cx="3537529" cy="525715"/>
          </a:xfrm>
        </p:grpSpPr>
        <p:sp>
          <p:nvSpPr>
            <p:cNvPr name="Freeform 9" id="9"/>
            <p:cNvSpPr/>
            <p:nvPr/>
          </p:nvSpPr>
          <p:spPr>
            <a:xfrm flipH="false" flipV="false" rot="0">
              <a:off x="0" y="0"/>
              <a:ext cx="3537529" cy="525715"/>
            </a:xfrm>
            <a:custGeom>
              <a:avLst/>
              <a:gdLst/>
              <a:ahLst/>
              <a:cxnLst/>
              <a:rect r="r" b="b" t="t" l="l"/>
              <a:pathLst>
                <a:path h="525715" w="3537529">
                  <a:moveTo>
                    <a:pt x="29396" y="0"/>
                  </a:moveTo>
                  <a:lnTo>
                    <a:pt x="3508132" y="0"/>
                  </a:lnTo>
                  <a:cubicBezTo>
                    <a:pt x="3524367" y="0"/>
                    <a:pt x="3537529" y="13161"/>
                    <a:pt x="3537529" y="29396"/>
                  </a:cubicBezTo>
                  <a:lnTo>
                    <a:pt x="3537529" y="496319"/>
                  </a:lnTo>
                  <a:cubicBezTo>
                    <a:pt x="3537529" y="512554"/>
                    <a:pt x="3524367" y="525715"/>
                    <a:pt x="3508132" y="525715"/>
                  </a:cubicBezTo>
                  <a:lnTo>
                    <a:pt x="29396" y="525715"/>
                  </a:lnTo>
                  <a:cubicBezTo>
                    <a:pt x="13161" y="525715"/>
                    <a:pt x="0" y="512554"/>
                    <a:pt x="0" y="496319"/>
                  </a:cubicBezTo>
                  <a:lnTo>
                    <a:pt x="0" y="29396"/>
                  </a:lnTo>
                  <a:cubicBezTo>
                    <a:pt x="0" y="13161"/>
                    <a:pt x="13161" y="0"/>
                    <a:pt x="29396" y="0"/>
                  </a:cubicBezTo>
                  <a:close/>
                </a:path>
              </a:pathLst>
            </a:custGeom>
            <a:solidFill>
              <a:srgbClr val="DDDEDE"/>
            </a:solidFill>
          </p:spPr>
        </p:sp>
        <p:sp>
          <p:nvSpPr>
            <p:cNvPr name="TextBox 10" id="10"/>
            <p:cNvSpPr txBox="true"/>
            <p:nvPr/>
          </p:nvSpPr>
          <p:spPr>
            <a:xfrm>
              <a:off x="0" y="-38100"/>
              <a:ext cx="3537529" cy="563815"/>
            </a:xfrm>
            <a:prstGeom prst="rect">
              <a:avLst/>
            </a:prstGeom>
          </p:spPr>
          <p:txBody>
            <a:bodyPr anchor="ctr" rtlCol="false" tIns="50800" lIns="50800" bIns="50800" rIns="50800"/>
            <a:lstStyle/>
            <a:p>
              <a:pPr algn="ctr">
                <a:lnSpc>
                  <a:spcPts val="2659"/>
                </a:lnSpc>
              </a:pPr>
            </a:p>
          </p:txBody>
        </p:sp>
      </p:grpSp>
      <p:sp>
        <p:nvSpPr>
          <p:cNvPr name="TextBox 11" id="11"/>
          <p:cNvSpPr txBox="true"/>
          <p:nvPr/>
        </p:nvSpPr>
        <p:spPr>
          <a:xfrm rot="0">
            <a:off x="1821688" y="2665934"/>
            <a:ext cx="15017531" cy="514350"/>
          </a:xfrm>
          <a:prstGeom prst="rect">
            <a:avLst/>
          </a:prstGeom>
        </p:spPr>
        <p:txBody>
          <a:bodyPr anchor="t" rtlCol="false" tIns="0" lIns="0" bIns="0" rIns="0">
            <a:spAutoFit/>
          </a:bodyPr>
          <a:lstStyle/>
          <a:p>
            <a:pPr algn="l">
              <a:lnSpc>
                <a:spcPts val="4200"/>
              </a:lnSpc>
            </a:pPr>
            <a:r>
              <a:rPr lang="en-US" sz="3000" b="true">
                <a:solidFill>
                  <a:srgbClr val="000000"/>
                </a:solidFill>
                <a:latin typeface="Nunito Bold"/>
                <a:ea typeface="Nunito Bold"/>
                <a:cs typeface="Nunito Bold"/>
                <a:sym typeface="Nunito Bold"/>
              </a:rPr>
              <a:t>How Does Git Work?</a:t>
            </a:r>
          </a:p>
        </p:txBody>
      </p:sp>
      <p:sp>
        <p:nvSpPr>
          <p:cNvPr name="Freeform 12" id="12"/>
          <p:cNvSpPr/>
          <p:nvPr/>
        </p:nvSpPr>
        <p:spPr>
          <a:xfrm flipH="false" flipV="false" rot="4302480">
            <a:off x="16435990" y="335858"/>
            <a:ext cx="2722598" cy="2788509"/>
          </a:xfrm>
          <a:custGeom>
            <a:avLst/>
            <a:gdLst/>
            <a:ahLst/>
            <a:cxnLst/>
            <a:rect r="r" b="b" t="t" l="l"/>
            <a:pathLst>
              <a:path h="2788509" w="2722598">
                <a:moveTo>
                  <a:pt x="0" y="0"/>
                </a:moveTo>
                <a:lnTo>
                  <a:pt x="2722599" y="0"/>
                </a:lnTo>
                <a:lnTo>
                  <a:pt x="2722599" y="2788508"/>
                </a:lnTo>
                <a:lnTo>
                  <a:pt x="0" y="278850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3" id="13"/>
          <p:cNvSpPr txBox="true"/>
          <p:nvPr/>
        </p:nvSpPr>
        <p:spPr>
          <a:xfrm rot="0">
            <a:off x="2614676" y="904875"/>
            <a:ext cx="13114668" cy="1127571"/>
          </a:xfrm>
          <a:prstGeom prst="rect">
            <a:avLst/>
          </a:prstGeom>
        </p:spPr>
        <p:txBody>
          <a:bodyPr anchor="t" rtlCol="false" tIns="0" lIns="0" bIns="0" rIns="0">
            <a:spAutoFit/>
          </a:bodyPr>
          <a:lstStyle/>
          <a:p>
            <a:pPr algn="ctr">
              <a:lnSpc>
                <a:spcPts val="9250"/>
              </a:lnSpc>
            </a:pPr>
            <a:r>
              <a:rPr lang="en-US" sz="6607">
                <a:solidFill>
                  <a:srgbClr val="000000"/>
                </a:solidFill>
                <a:latin typeface="Fredoka"/>
                <a:ea typeface="Fredoka"/>
                <a:cs typeface="Fredoka"/>
                <a:sym typeface="Fredoka"/>
              </a:rPr>
              <a:t>GIT AND GITHUB OVERVIEW</a:t>
            </a:r>
          </a:p>
        </p:txBody>
      </p:sp>
      <p:sp>
        <p:nvSpPr>
          <p:cNvPr name="TextBox 14" id="14"/>
          <p:cNvSpPr txBox="true"/>
          <p:nvPr/>
        </p:nvSpPr>
        <p:spPr>
          <a:xfrm rot="0">
            <a:off x="1453204" y="3748504"/>
            <a:ext cx="15437612" cy="3714750"/>
          </a:xfrm>
          <a:prstGeom prst="rect">
            <a:avLst/>
          </a:prstGeom>
        </p:spPr>
        <p:txBody>
          <a:bodyPr anchor="t" rtlCol="false" tIns="0" lIns="0" bIns="0" rIns="0">
            <a:spAutoFit/>
          </a:bodyPr>
          <a:lstStyle/>
          <a:p>
            <a:pPr algn="l">
              <a:lnSpc>
                <a:spcPts val="4200"/>
              </a:lnSpc>
            </a:pPr>
            <a:r>
              <a:rPr lang="en-US" sz="3000">
                <a:solidFill>
                  <a:srgbClr val="000000"/>
                </a:solidFill>
                <a:latin typeface="Nunito"/>
                <a:ea typeface="Nunito"/>
                <a:cs typeface="Nunito"/>
                <a:sym typeface="Nunito"/>
              </a:rPr>
              <a:t>Git’s operational model sets it apart from other VCS tools, such as Subversion (SVN), CVS, Perforce, or Bazaar, through its innovative approach to data management. Traditional VCS systems typically store information as a sequence of file-based differences, or “deltas,” tracking incremental changes to each file over time. For example, if a file is modified, these systems record only what changed since the last version, building a chain of deltas. This approach, while space-efficient for small projects, can become cumbersome as repositories grow or when complex branching is involved.</a:t>
            </a:r>
          </a:p>
        </p:txBody>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1919996"/>
            <a:ext cx="16230600" cy="7088560"/>
            <a:chOff x="0" y="0"/>
            <a:chExt cx="4274726" cy="1866946"/>
          </a:xfrm>
        </p:grpSpPr>
        <p:sp>
          <p:nvSpPr>
            <p:cNvPr name="Freeform 3" id="3"/>
            <p:cNvSpPr/>
            <p:nvPr/>
          </p:nvSpPr>
          <p:spPr>
            <a:xfrm flipH="false" flipV="false" rot="0">
              <a:off x="0" y="0"/>
              <a:ext cx="4274726" cy="1866946"/>
            </a:xfrm>
            <a:custGeom>
              <a:avLst/>
              <a:gdLst/>
              <a:ahLst/>
              <a:cxnLst/>
              <a:rect r="r" b="b" t="t" l="l"/>
              <a:pathLst>
                <a:path h="1866946" w="4274726">
                  <a:moveTo>
                    <a:pt x="24327" y="0"/>
                  </a:moveTo>
                  <a:lnTo>
                    <a:pt x="4250399" y="0"/>
                  </a:lnTo>
                  <a:cubicBezTo>
                    <a:pt x="4263834" y="0"/>
                    <a:pt x="4274726" y="10891"/>
                    <a:pt x="4274726" y="24327"/>
                  </a:cubicBezTo>
                  <a:lnTo>
                    <a:pt x="4274726" y="1842619"/>
                  </a:lnTo>
                  <a:cubicBezTo>
                    <a:pt x="4274726" y="1856054"/>
                    <a:pt x="4263834" y="1866946"/>
                    <a:pt x="4250399" y="1866946"/>
                  </a:cubicBezTo>
                  <a:lnTo>
                    <a:pt x="24327" y="1866946"/>
                  </a:lnTo>
                  <a:cubicBezTo>
                    <a:pt x="10891" y="1866946"/>
                    <a:pt x="0" y="1856054"/>
                    <a:pt x="0" y="1842619"/>
                  </a:cubicBezTo>
                  <a:lnTo>
                    <a:pt x="0" y="24327"/>
                  </a:lnTo>
                  <a:cubicBezTo>
                    <a:pt x="0" y="10891"/>
                    <a:pt x="10891" y="0"/>
                    <a:pt x="24327" y="0"/>
                  </a:cubicBezTo>
                  <a:close/>
                </a:path>
              </a:pathLst>
            </a:custGeom>
            <a:solidFill>
              <a:srgbClr val="F1F2F2"/>
            </a:solidFill>
          </p:spPr>
        </p:sp>
        <p:sp>
          <p:nvSpPr>
            <p:cNvPr name="TextBox 4" id="4"/>
            <p:cNvSpPr txBox="true"/>
            <p:nvPr/>
          </p:nvSpPr>
          <p:spPr>
            <a:xfrm>
              <a:off x="0" y="-38100"/>
              <a:ext cx="4274726" cy="1905046"/>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455841" y="8740298"/>
            <a:ext cx="20004189" cy="1104251"/>
            <a:chOff x="0" y="0"/>
            <a:chExt cx="5268593" cy="290832"/>
          </a:xfrm>
        </p:grpSpPr>
        <p:sp>
          <p:nvSpPr>
            <p:cNvPr name="Freeform 6" id="6"/>
            <p:cNvSpPr/>
            <p:nvPr/>
          </p:nvSpPr>
          <p:spPr>
            <a:xfrm flipH="false" flipV="false" rot="0">
              <a:off x="0" y="0"/>
              <a:ext cx="5268593" cy="290832"/>
            </a:xfrm>
            <a:custGeom>
              <a:avLst/>
              <a:gdLst/>
              <a:ahLst/>
              <a:cxnLst/>
              <a:rect r="r" b="b" t="t" l="l"/>
              <a:pathLst>
                <a:path h="290832" w="5268593">
                  <a:moveTo>
                    <a:pt x="0" y="0"/>
                  </a:moveTo>
                  <a:lnTo>
                    <a:pt x="5268593" y="0"/>
                  </a:lnTo>
                  <a:lnTo>
                    <a:pt x="5268593" y="290832"/>
                  </a:lnTo>
                  <a:lnTo>
                    <a:pt x="0" y="290832"/>
                  </a:lnTo>
                  <a:close/>
                </a:path>
              </a:pathLst>
            </a:custGeom>
            <a:solidFill>
              <a:srgbClr val="DDDEDE"/>
            </a:solidFill>
          </p:spPr>
        </p:sp>
        <p:sp>
          <p:nvSpPr>
            <p:cNvPr name="TextBox 7" id="7"/>
            <p:cNvSpPr txBox="true"/>
            <p:nvPr/>
          </p:nvSpPr>
          <p:spPr>
            <a:xfrm>
              <a:off x="0" y="-38100"/>
              <a:ext cx="5268593" cy="328932"/>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2614676" y="532535"/>
            <a:ext cx="13431555" cy="1996075"/>
            <a:chOff x="0" y="0"/>
            <a:chExt cx="3537529" cy="525715"/>
          </a:xfrm>
        </p:grpSpPr>
        <p:sp>
          <p:nvSpPr>
            <p:cNvPr name="Freeform 9" id="9"/>
            <p:cNvSpPr/>
            <p:nvPr/>
          </p:nvSpPr>
          <p:spPr>
            <a:xfrm flipH="false" flipV="false" rot="0">
              <a:off x="0" y="0"/>
              <a:ext cx="3537529" cy="525715"/>
            </a:xfrm>
            <a:custGeom>
              <a:avLst/>
              <a:gdLst/>
              <a:ahLst/>
              <a:cxnLst/>
              <a:rect r="r" b="b" t="t" l="l"/>
              <a:pathLst>
                <a:path h="525715" w="3537529">
                  <a:moveTo>
                    <a:pt x="29396" y="0"/>
                  </a:moveTo>
                  <a:lnTo>
                    <a:pt x="3508132" y="0"/>
                  </a:lnTo>
                  <a:cubicBezTo>
                    <a:pt x="3524367" y="0"/>
                    <a:pt x="3537529" y="13161"/>
                    <a:pt x="3537529" y="29396"/>
                  </a:cubicBezTo>
                  <a:lnTo>
                    <a:pt x="3537529" y="496319"/>
                  </a:lnTo>
                  <a:cubicBezTo>
                    <a:pt x="3537529" y="512554"/>
                    <a:pt x="3524367" y="525715"/>
                    <a:pt x="3508132" y="525715"/>
                  </a:cubicBezTo>
                  <a:lnTo>
                    <a:pt x="29396" y="525715"/>
                  </a:lnTo>
                  <a:cubicBezTo>
                    <a:pt x="13161" y="525715"/>
                    <a:pt x="0" y="512554"/>
                    <a:pt x="0" y="496319"/>
                  </a:cubicBezTo>
                  <a:lnTo>
                    <a:pt x="0" y="29396"/>
                  </a:lnTo>
                  <a:cubicBezTo>
                    <a:pt x="0" y="13161"/>
                    <a:pt x="13161" y="0"/>
                    <a:pt x="29396" y="0"/>
                  </a:cubicBezTo>
                  <a:close/>
                </a:path>
              </a:pathLst>
            </a:custGeom>
            <a:solidFill>
              <a:srgbClr val="DDDEDE"/>
            </a:solidFill>
          </p:spPr>
        </p:sp>
        <p:sp>
          <p:nvSpPr>
            <p:cNvPr name="TextBox 10" id="10"/>
            <p:cNvSpPr txBox="true"/>
            <p:nvPr/>
          </p:nvSpPr>
          <p:spPr>
            <a:xfrm>
              <a:off x="0" y="-38100"/>
              <a:ext cx="3537529" cy="563815"/>
            </a:xfrm>
            <a:prstGeom prst="rect">
              <a:avLst/>
            </a:prstGeom>
          </p:spPr>
          <p:txBody>
            <a:bodyPr anchor="ctr" rtlCol="false" tIns="50800" lIns="50800" bIns="50800" rIns="50800"/>
            <a:lstStyle/>
            <a:p>
              <a:pPr algn="ctr">
                <a:lnSpc>
                  <a:spcPts val="2659"/>
                </a:lnSpc>
              </a:pPr>
            </a:p>
          </p:txBody>
        </p:sp>
      </p:grpSp>
      <p:sp>
        <p:nvSpPr>
          <p:cNvPr name="TextBox 11" id="11"/>
          <p:cNvSpPr txBox="true"/>
          <p:nvPr/>
        </p:nvSpPr>
        <p:spPr>
          <a:xfrm rot="0">
            <a:off x="1821688" y="2665934"/>
            <a:ext cx="15017531" cy="1047750"/>
          </a:xfrm>
          <a:prstGeom prst="rect">
            <a:avLst/>
          </a:prstGeom>
        </p:spPr>
        <p:txBody>
          <a:bodyPr anchor="t" rtlCol="false" tIns="0" lIns="0" bIns="0" rIns="0">
            <a:spAutoFit/>
          </a:bodyPr>
          <a:lstStyle/>
          <a:p>
            <a:pPr algn="l">
              <a:lnSpc>
                <a:spcPts val="4200"/>
              </a:lnSpc>
            </a:pPr>
            <a:r>
              <a:rPr lang="en-US" sz="3000" b="true">
                <a:solidFill>
                  <a:srgbClr val="000000"/>
                </a:solidFill>
                <a:latin typeface="Nunito Bold"/>
                <a:ea typeface="Nunito Bold"/>
                <a:cs typeface="Nunito Bold"/>
                <a:sym typeface="Nunito Bold"/>
              </a:rPr>
              <a:t>How Does Git Work?</a:t>
            </a:r>
          </a:p>
          <a:p>
            <a:pPr algn="l">
              <a:lnSpc>
                <a:spcPts val="4200"/>
              </a:lnSpc>
            </a:pPr>
          </a:p>
        </p:txBody>
      </p:sp>
      <p:sp>
        <p:nvSpPr>
          <p:cNvPr name="Freeform 12" id="12"/>
          <p:cNvSpPr/>
          <p:nvPr/>
        </p:nvSpPr>
        <p:spPr>
          <a:xfrm flipH="false" flipV="false" rot="4302480">
            <a:off x="16435990" y="335858"/>
            <a:ext cx="2722598" cy="2788509"/>
          </a:xfrm>
          <a:custGeom>
            <a:avLst/>
            <a:gdLst/>
            <a:ahLst/>
            <a:cxnLst/>
            <a:rect r="r" b="b" t="t" l="l"/>
            <a:pathLst>
              <a:path h="2788509" w="2722598">
                <a:moveTo>
                  <a:pt x="0" y="0"/>
                </a:moveTo>
                <a:lnTo>
                  <a:pt x="2722599" y="0"/>
                </a:lnTo>
                <a:lnTo>
                  <a:pt x="2722599" y="2788508"/>
                </a:lnTo>
                <a:lnTo>
                  <a:pt x="0" y="278850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3" id="13"/>
          <p:cNvSpPr txBox="true"/>
          <p:nvPr/>
        </p:nvSpPr>
        <p:spPr>
          <a:xfrm rot="0">
            <a:off x="2614676" y="904875"/>
            <a:ext cx="13114668" cy="1127571"/>
          </a:xfrm>
          <a:prstGeom prst="rect">
            <a:avLst/>
          </a:prstGeom>
        </p:spPr>
        <p:txBody>
          <a:bodyPr anchor="t" rtlCol="false" tIns="0" lIns="0" bIns="0" rIns="0">
            <a:spAutoFit/>
          </a:bodyPr>
          <a:lstStyle/>
          <a:p>
            <a:pPr algn="ctr">
              <a:lnSpc>
                <a:spcPts val="9250"/>
              </a:lnSpc>
            </a:pPr>
            <a:r>
              <a:rPr lang="en-US" sz="6607">
                <a:solidFill>
                  <a:srgbClr val="000000"/>
                </a:solidFill>
                <a:latin typeface="Fredoka"/>
                <a:ea typeface="Fredoka"/>
                <a:cs typeface="Fredoka"/>
                <a:sym typeface="Fredoka"/>
              </a:rPr>
              <a:t>GIT AND GITHUB OVERVIEW</a:t>
            </a:r>
          </a:p>
        </p:txBody>
      </p:sp>
      <p:sp>
        <p:nvSpPr>
          <p:cNvPr name="TextBox 14" id="14"/>
          <p:cNvSpPr txBox="true"/>
          <p:nvPr/>
        </p:nvSpPr>
        <p:spPr>
          <a:xfrm rot="0">
            <a:off x="1611647" y="3748504"/>
            <a:ext cx="15437612" cy="3714750"/>
          </a:xfrm>
          <a:prstGeom prst="rect">
            <a:avLst/>
          </a:prstGeom>
        </p:spPr>
        <p:txBody>
          <a:bodyPr anchor="t" rtlCol="false" tIns="0" lIns="0" bIns="0" rIns="0">
            <a:spAutoFit/>
          </a:bodyPr>
          <a:lstStyle/>
          <a:p>
            <a:pPr algn="l">
              <a:lnSpc>
                <a:spcPts val="4200"/>
              </a:lnSpc>
            </a:pPr>
            <a:r>
              <a:rPr lang="en-US" sz="3000">
                <a:solidFill>
                  <a:srgbClr val="000000"/>
                </a:solidFill>
                <a:latin typeface="Nunito"/>
                <a:ea typeface="Nunito"/>
                <a:cs typeface="Nunito"/>
                <a:sym typeface="Nunito"/>
              </a:rPr>
              <a:t>Git’s operational model sets it apart from other VCS tools, such as Subversion (SVN), CVS, Perforce, or Bazaar, through its innovative approach to data management. Traditional VCS systems typically store information as a sequence of file-based differences, or “deltas,” tracking incremental changes to each file over time. For example, if a file is modified, these systems record only what changed since the last version, building a chain of deltas. This approach, while space-efficient for small projects, can become cumbersome as repositories grow or when complex branching is involved.</a:t>
            </a:r>
          </a:p>
        </p:txBody>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1919996"/>
            <a:ext cx="16230600" cy="7088560"/>
            <a:chOff x="0" y="0"/>
            <a:chExt cx="4274726" cy="1866946"/>
          </a:xfrm>
        </p:grpSpPr>
        <p:sp>
          <p:nvSpPr>
            <p:cNvPr name="Freeform 3" id="3"/>
            <p:cNvSpPr/>
            <p:nvPr/>
          </p:nvSpPr>
          <p:spPr>
            <a:xfrm flipH="false" flipV="false" rot="0">
              <a:off x="0" y="0"/>
              <a:ext cx="4274726" cy="1866946"/>
            </a:xfrm>
            <a:custGeom>
              <a:avLst/>
              <a:gdLst/>
              <a:ahLst/>
              <a:cxnLst/>
              <a:rect r="r" b="b" t="t" l="l"/>
              <a:pathLst>
                <a:path h="1866946" w="4274726">
                  <a:moveTo>
                    <a:pt x="24327" y="0"/>
                  </a:moveTo>
                  <a:lnTo>
                    <a:pt x="4250399" y="0"/>
                  </a:lnTo>
                  <a:cubicBezTo>
                    <a:pt x="4263834" y="0"/>
                    <a:pt x="4274726" y="10891"/>
                    <a:pt x="4274726" y="24327"/>
                  </a:cubicBezTo>
                  <a:lnTo>
                    <a:pt x="4274726" y="1842619"/>
                  </a:lnTo>
                  <a:cubicBezTo>
                    <a:pt x="4274726" y="1856054"/>
                    <a:pt x="4263834" y="1866946"/>
                    <a:pt x="4250399" y="1866946"/>
                  </a:cubicBezTo>
                  <a:lnTo>
                    <a:pt x="24327" y="1866946"/>
                  </a:lnTo>
                  <a:cubicBezTo>
                    <a:pt x="10891" y="1866946"/>
                    <a:pt x="0" y="1856054"/>
                    <a:pt x="0" y="1842619"/>
                  </a:cubicBezTo>
                  <a:lnTo>
                    <a:pt x="0" y="24327"/>
                  </a:lnTo>
                  <a:cubicBezTo>
                    <a:pt x="0" y="10891"/>
                    <a:pt x="10891" y="0"/>
                    <a:pt x="24327" y="0"/>
                  </a:cubicBezTo>
                  <a:close/>
                </a:path>
              </a:pathLst>
            </a:custGeom>
            <a:solidFill>
              <a:srgbClr val="F1F2F2"/>
            </a:solidFill>
          </p:spPr>
        </p:sp>
        <p:sp>
          <p:nvSpPr>
            <p:cNvPr name="TextBox 4" id="4"/>
            <p:cNvSpPr txBox="true"/>
            <p:nvPr/>
          </p:nvSpPr>
          <p:spPr>
            <a:xfrm>
              <a:off x="0" y="-38100"/>
              <a:ext cx="4274726" cy="1905046"/>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455841" y="8740298"/>
            <a:ext cx="20004189" cy="1104251"/>
            <a:chOff x="0" y="0"/>
            <a:chExt cx="5268593" cy="290832"/>
          </a:xfrm>
        </p:grpSpPr>
        <p:sp>
          <p:nvSpPr>
            <p:cNvPr name="Freeform 6" id="6"/>
            <p:cNvSpPr/>
            <p:nvPr/>
          </p:nvSpPr>
          <p:spPr>
            <a:xfrm flipH="false" flipV="false" rot="0">
              <a:off x="0" y="0"/>
              <a:ext cx="5268593" cy="290832"/>
            </a:xfrm>
            <a:custGeom>
              <a:avLst/>
              <a:gdLst/>
              <a:ahLst/>
              <a:cxnLst/>
              <a:rect r="r" b="b" t="t" l="l"/>
              <a:pathLst>
                <a:path h="290832" w="5268593">
                  <a:moveTo>
                    <a:pt x="0" y="0"/>
                  </a:moveTo>
                  <a:lnTo>
                    <a:pt x="5268593" y="0"/>
                  </a:lnTo>
                  <a:lnTo>
                    <a:pt x="5268593" y="290832"/>
                  </a:lnTo>
                  <a:lnTo>
                    <a:pt x="0" y="290832"/>
                  </a:lnTo>
                  <a:close/>
                </a:path>
              </a:pathLst>
            </a:custGeom>
            <a:solidFill>
              <a:srgbClr val="DDDEDE"/>
            </a:solidFill>
          </p:spPr>
        </p:sp>
        <p:sp>
          <p:nvSpPr>
            <p:cNvPr name="TextBox 7" id="7"/>
            <p:cNvSpPr txBox="true"/>
            <p:nvPr/>
          </p:nvSpPr>
          <p:spPr>
            <a:xfrm>
              <a:off x="0" y="-38100"/>
              <a:ext cx="5268593" cy="328932"/>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2614676" y="532535"/>
            <a:ext cx="13431555" cy="1996075"/>
            <a:chOff x="0" y="0"/>
            <a:chExt cx="3537529" cy="525715"/>
          </a:xfrm>
        </p:grpSpPr>
        <p:sp>
          <p:nvSpPr>
            <p:cNvPr name="Freeform 9" id="9"/>
            <p:cNvSpPr/>
            <p:nvPr/>
          </p:nvSpPr>
          <p:spPr>
            <a:xfrm flipH="false" flipV="false" rot="0">
              <a:off x="0" y="0"/>
              <a:ext cx="3537529" cy="525715"/>
            </a:xfrm>
            <a:custGeom>
              <a:avLst/>
              <a:gdLst/>
              <a:ahLst/>
              <a:cxnLst/>
              <a:rect r="r" b="b" t="t" l="l"/>
              <a:pathLst>
                <a:path h="525715" w="3537529">
                  <a:moveTo>
                    <a:pt x="29396" y="0"/>
                  </a:moveTo>
                  <a:lnTo>
                    <a:pt x="3508132" y="0"/>
                  </a:lnTo>
                  <a:cubicBezTo>
                    <a:pt x="3524367" y="0"/>
                    <a:pt x="3537529" y="13161"/>
                    <a:pt x="3537529" y="29396"/>
                  </a:cubicBezTo>
                  <a:lnTo>
                    <a:pt x="3537529" y="496319"/>
                  </a:lnTo>
                  <a:cubicBezTo>
                    <a:pt x="3537529" y="512554"/>
                    <a:pt x="3524367" y="525715"/>
                    <a:pt x="3508132" y="525715"/>
                  </a:cubicBezTo>
                  <a:lnTo>
                    <a:pt x="29396" y="525715"/>
                  </a:lnTo>
                  <a:cubicBezTo>
                    <a:pt x="13161" y="525715"/>
                    <a:pt x="0" y="512554"/>
                    <a:pt x="0" y="496319"/>
                  </a:cubicBezTo>
                  <a:lnTo>
                    <a:pt x="0" y="29396"/>
                  </a:lnTo>
                  <a:cubicBezTo>
                    <a:pt x="0" y="13161"/>
                    <a:pt x="13161" y="0"/>
                    <a:pt x="29396" y="0"/>
                  </a:cubicBezTo>
                  <a:close/>
                </a:path>
              </a:pathLst>
            </a:custGeom>
            <a:solidFill>
              <a:srgbClr val="DDDEDE"/>
            </a:solidFill>
          </p:spPr>
        </p:sp>
        <p:sp>
          <p:nvSpPr>
            <p:cNvPr name="TextBox 10" id="10"/>
            <p:cNvSpPr txBox="true"/>
            <p:nvPr/>
          </p:nvSpPr>
          <p:spPr>
            <a:xfrm>
              <a:off x="0" y="-38100"/>
              <a:ext cx="3537529" cy="563815"/>
            </a:xfrm>
            <a:prstGeom prst="rect">
              <a:avLst/>
            </a:prstGeom>
          </p:spPr>
          <p:txBody>
            <a:bodyPr anchor="ctr" rtlCol="false" tIns="50800" lIns="50800" bIns="50800" rIns="50800"/>
            <a:lstStyle/>
            <a:p>
              <a:pPr algn="ctr">
                <a:lnSpc>
                  <a:spcPts val="2659"/>
                </a:lnSpc>
              </a:pPr>
            </a:p>
          </p:txBody>
        </p:sp>
      </p:grpSp>
      <p:sp>
        <p:nvSpPr>
          <p:cNvPr name="TextBox 11" id="11"/>
          <p:cNvSpPr txBox="true"/>
          <p:nvPr/>
        </p:nvSpPr>
        <p:spPr>
          <a:xfrm rot="0">
            <a:off x="1821688" y="2665934"/>
            <a:ext cx="15017531" cy="514350"/>
          </a:xfrm>
          <a:prstGeom prst="rect">
            <a:avLst/>
          </a:prstGeom>
        </p:spPr>
        <p:txBody>
          <a:bodyPr anchor="t" rtlCol="false" tIns="0" lIns="0" bIns="0" rIns="0">
            <a:spAutoFit/>
          </a:bodyPr>
          <a:lstStyle/>
          <a:p>
            <a:pPr algn="l">
              <a:lnSpc>
                <a:spcPts val="4200"/>
              </a:lnSpc>
            </a:pPr>
            <a:r>
              <a:rPr lang="en-US" sz="3000" b="true">
                <a:solidFill>
                  <a:srgbClr val="000000"/>
                </a:solidFill>
                <a:latin typeface="Nunito Bold"/>
                <a:ea typeface="Nunito Bold"/>
                <a:cs typeface="Nunito Bold"/>
                <a:sym typeface="Nunito Bold"/>
              </a:rPr>
              <a:t>How Does Git Work?</a:t>
            </a:r>
          </a:p>
        </p:txBody>
      </p:sp>
      <p:sp>
        <p:nvSpPr>
          <p:cNvPr name="Freeform 12" id="12"/>
          <p:cNvSpPr/>
          <p:nvPr/>
        </p:nvSpPr>
        <p:spPr>
          <a:xfrm flipH="false" flipV="false" rot="4302480">
            <a:off x="16435990" y="335858"/>
            <a:ext cx="2722598" cy="2788509"/>
          </a:xfrm>
          <a:custGeom>
            <a:avLst/>
            <a:gdLst/>
            <a:ahLst/>
            <a:cxnLst/>
            <a:rect r="r" b="b" t="t" l="l"/>
            <a:pathLst>
              <a:path h="2788509" w="2722598">
                <a:moveTo>
                  <a:pt x="0" y="0"/>
                </a:moveTo>
                <a:lnTo>
                  <a:pt x="2722599" y="0"/>
                </a:lnTo>
                <a:lnTo>
                  <a:pt x="2722599" y="2788508"/>
                </a:lnTo>
                <a:lnTo>
                  <a:pt x="0" y="278850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3" id="13"/>
          <p:cNvSpPr/>
          <p:nvPr/>
        </p:nvSpPr>
        <p:spPr>
          <a:xfrm flipH="false" flipV="false" rot="0">
            <a:off x="3394793" y="3370784"/>
            <a:ext cx="11147147" cy="4980640"/>
          </a:xfrm>
          <a:custGeom>
            <a:avLst/>
            <a:gdLst/>
            <a:ahLst/>
            <a:cxnLst/>
            <a:rect r="r" b="b" t="t" l="l"/>
            <a:pathLst>
              <a:path h="4980640" w="11147147">
                <a:moveTo>
                  <a:pt x="0" y="0"/>
                </a:moveTo>
                <a:lnTo>
                  <a:pt x="11147147" y="0"/>
                </a:lnTo>
                <a:lnTo>
                  <a:pt x="11147147" y="4980640"/>
                </a:lnTo>
                <a:lnTo>
                  <a:pt x="0" y="4980640"/>
                </a:lnTo>
                <a:lnTo>
                  <a:pt x="0" y="0"/>
                </a:lnTo>
                <a:close/>
              </a:path>
            </a:pathLst>
          </a:custGeom>
          <a:blipFill>
            <a:blip r:embed="rId4"/>
            <a:stretch>
              <a:fillRect l="0" t="0" r="0" b="0"/>
            </a:stretch>
          </a:blipFill>
        </p:spPr>
      </p:sp>
      <p:sp>
        <p:nvSpPr>
          <p:cNvPr name="TextBox 14" id="14"/>
          <p:cNvSpPr txBox="true"/>
          <p:nvPr/>
        </p:nvSpPr>
        <p:spPr>
          <a:xfrm rot="0">
            <a:off x="2614676" y="904875"/>
            <a:ext cx="13114668" cy="1127571"/>
          </a:xfrm>
          <a:prstGeom prst="rect">
            <a:avLst/>
          </a:prstGeom>
        </p:spPr>
        <p:txBody>
          <a:bodyPr anchor="t" rtlCol="false" tIns="0" lIns="0" bIns="0" rIns="0">
            <a:spAutoFit/>
          </a:bodyPr>
          <a:lstStyle/>
          <a:p>
            <a:pPr algn="ctr">
              <a:lnSpc>
                <a:spcPts val="9250"/>
              </a:lnSpc>
            </a:pPr>
            <a:r>
              <a:rPr lang="en-US" sz="6607">
                <a:solidFill>
                  <a:srgbClr val="000000"/>
                </a:solidFill>
                <a:latin typeface="Fredoka"/>
                <a:ea typeface="Fredoka"/>
                <a:cs typeface="Fredoka"/>
                <a:sym typeface="Fredoka"/>
              </a:rPr>
              <a:t>GIT AND GITHUB OVERVIEW</a:t>
            </a:r>
          </a:p>
        </p:txBody>
      </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1919996"/>
            <a:ext cx="16230600" cy="7088560"/>
            <a:chOff x="0" y="0"/>
            <a:chExt cx="4274726" cy="1866946"/>
          </a:xfrm>
        </p:grpSpPr>
        <p:sp>
          <p:nvSpPr>
            <p:cNvPr name="Freeform 3" id="3"/>
            <p:cNvSpPr/>
            <p:nvPr/>
          </p:nvSpPr>
          <p:spPr>
            <a:xfrm flipH="false" flipV="false" rot="0">
              <a:off x="0" y="0"/>
              <a:ext cx="4274726" cy="1866946"/>
            </a:xfrm>
            <a:custGeom>
              <a:avLst/>
              <a:gdLst/>
              <a:ahLst/>
              <a:cxnLst/>
              <a:rect r="r" b="b" t="t" l="l"/>
              <a:pathLst>
                <a:path h="1866946" w="4274726">
                  <a:moveTo>
                    <a:pt x="24327" y="0"/>
                  </a:moveTo>
                  <a:lnTo>
                    <a:pt x="4250399" y="0"/>
                  </a:lnTo>
                  <a:cubicBezTo>
                    <a:pt x="4263834" y="0"/>
                    <a:pt x="4274726" y="10891"/>
                    <a:pt x="4274726" y="24327"/>
                  </a:cubicBezTo>
                  <a:lnTo>
                    <a:pt x="4274726" y="1842619"/>
                  </a:lnTo>
                  <a:cubicBezTo>
                    <a:pt x="4274726" y="1856054"/>
                    <a:pt x="4263834" y="1866946"/>
                    <a:pt x="4250399" y="1866946"/>
                  </a:cubicBezTo>
                  <a:lnTo>
                    <a:pt x="24327" y="1866946"/>
                  </a:lnTo>
                  <a:cubicBezTo>
                    <a:pt x="10891" y="1866946"/>
                    <a:pt x="0" y="1856054"/>
                    <a:pt x="0" y="1842619"/>
                  </a:cubicBezTo>
                  <a:lnTo>
                    <a:pt x="0" y="24327"/>
                  </a:lnTo>
                  <a:cubicBezTo>
                    <a:pt x="0" y="10891"/>
                    <a:pt x="10891" y="0"/>
                    <a:pt x="24327" y="0"/>
                  </a:cubicBezTo>
                  <a:close/>
                </a:path>
              </a:pathLst>
            </a:custGeom>
            <a:solidFill>
              <a:srgbClr val="F1F2F2"/>
            </a:solidFill>
          </p:spPr>
        </p:sp>
        <p:sp>
          <p:nvSpPr>
            <p:cNvPr name="TextBox 4" id="4"/>
            <p:cNvSpPr txBox="true"/>
            <p:nvPr/>
          </p:nvSpPr>
          <p:spPr>
            <a:xfrm>
              <a:off x="0" y="-38100"/>
              <a:ext cx="4274726" cy="1905046"/>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455841" y="8740298"/>
            <a:ext cx="20004189" cy="1104251"/>
            <a:chOff x="0" y="0"/>
            <a:chExt cx="5268593" cy="290832"/>
          </a:xfrm>
        </p:grpSpPr>
        <p:sp>
          <p:nvSpPr>
            <p:cNvPr name="Freeform 6" id="6"/>
            <p:cNvSpPr/>
            <p:nvPr/>
          </p:nvSpPr>
          <p:spPr>
            <a:xfrm flipH="false" flipV="false" rot="0">
              <a:off x="0" y="0"/>
              <a:ext cx="5268593" cy="290832"/>
            </a:xfrm>
            <a:custGeom>
              <a:avLst/>
              <a:gdLst/>
              <a:ahLst/>
              <a:cxnLst/>
              <a:rect r="r" b="b" t="t" l="l"/>
              <a:pathLst>
                <a:path h="290832" w="5268593">
                  <a:moveTo>
                    <a:pt x="0" y="0"/>
                  </a:moveTo>
                  <a:lnTo>
                    <a:pt x="5268593" y="0"/>
                  </a:lnTo>
                  <a:lnTo>
                    <a:pt x="5268593" y="290832"/>
                  </a:lnTo>
                  <a:lnTo>
                    <a:pt x="0" y="290832"/>
                  </a:lnTo>
                  <a:close/>
                </a:path>
              </a:pathLst>
            </a:custGeom>
            <a:solidFill>
              <a:srgbClr val="DDDEDE"/>
            </a:solidFill>
          </p:spPr>
        </p:sp>
        <p:sp>
          <p:nvSpPr>
            <p:cNvPr name="TextBox 7" id="7"/>
            <p:cNvSpPr txBox="true"/>
            <p:nvPr/>
          </p:nvSpPr>
          <p:spPr>
            <a:xfrm>
              <a:off x="0" y="-38100"/>
              <a:ext cx="5268593" cy="328932"/>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2614676" y="532535"/>
            <a:ext cx="13431555" cy="1996075"/>
            <a:chOff x="0" y="0"/>
            <a:chExt cx="3537529" cy="525715"/>
          </a:xfrm>
        </p:grpSpPr>
        <p:sp>
          <p:nvSpPr>
            <p:cNvPr name="Freeform 9" id="9"/>
            <p:cNvSpPr/>
            <p:nvPr/>
          </p:nvSpPr>
          <p:spPr>
            <a:xfrm flipH="false" flipV="false" rot="0">
              <a:off x="0" y="0"/>
              <a:ext cx="3537529" cy="525715"/>
            </a:xfrm>
            <a:custGeom>
              <a:avLst/>
              <a:gdLst/>
              <a:ahLst/>
              <a:cxnLst/>
              <a:rect r="r" b="b" t="t" l="l"/>
              <a:pathLst>
                <a:path h="525715" w="3537529">
                  <a:moveTo>
                    <a:pt x="29396" y="0"/>
                  </a:moveTo>
                  <a:lnTo>
                    <a:pt x="3508132" y="0"/>
                  </a:lnTo>
                  <a:cubicBezTo>
                    <a:pt x="3524367" y="0"/>
                    <a:pt x="3537529" y="13161"/>
                    <a:pt x="3537529" y="29396"/>
                  </a:cubicBezTo>
                  <a:lnTo>
                    <a:pt x="3537529" y="496319"/>
                  </a:lnTo>
                  <a:cubicBezTo>
                    <a:pt x="3537529" y="512554"/>
                    <a:pt x="3524367" y="525715"/>
                    <a:pt x="3508132" y="525715"/>
                  </a:cubicBezTo>
                  <a:lnTo>
                    <a:pt x="29396" y="525715"/>
                  </a:lnTo>
                  <a:cubicBezTo>
                    <a:pt x="13161" y="525715"/>
                    <a:pt x="0" y="512554"/>
                    <a:pt x="0" y="496319"/>
                  </a:cubicBezTo>
                  <a:lnTo>
                    <a:pt x="0" y="29396"/>
                  </a:lnTo>
                  <a:cubicBezTo>
                    <a:pt x="0" y="13161"/>
                    <a:pt x="13161" y="0"/>
                    <a:pt x="29396" y="0"/>
                  </a:cubicBezTo>
                  <a:close/>
                </a:path>
              </a:pathLst>
            </a:custGeom>
            <a:solidFill>
              <a:srgbClr val="DDDEDE"/>
            </a:solidFill>
          </p:spPr>
        </p:sp>
        <p:sp>
          <p:nvSpPr>
            <p:cNvPr name="TextBox 10" id="10"/>
            <p:cNvSpPr txBox="true"/>
            <p:nvPr/>
          </p:nvSpPr>
          <p:spPr>
            <a:xfrm>
              <a:off x="0" y="-38100"/>
              <a:ext cx="3537529" cy="563815"/>
            </a:xfrm>
            <a:prstGeom prst="rect">
              <a:avLst/>
            </a:prstGeom>
          </p:spPr>
          <p:txBody>
            <a:bodyPr anchor="ctr" rtlCol="false" tIns="50800" lIns="50800" bIns="50800" rIns="50800"/>
            <a:lstStyle/>
            <a:p>
              <a:pPr algn="ctr">
                <a:lnSpc>
                  <a:spcPts val="2659"/>
                </a:lnSpc>
              </a:pPr>
            </a:p>
          </p:txBody>
        </p:sp>
      </p:grpSp>
      <p:sp>
        <p:nvSpPr>
          <p:cNvPr name="TextBox 11" id="11"/>
          <p:cNvSpPr txBox="true"/>
          <p:nvPr/>
        </p:nvSpPr>
        <p:spPr>
          <a:xfrm rot="0">
            <a:off x="1821688" y="2665934"/>
            <a:ext cx="15017531" cy="514350"/>
          </a:xfrm>
          <a:prstGeom prst="rect">
            <a:avLst/>
          </a:prstGeom>
        </p:spPr>
        <p:txBody>
          <a:bodyPr anchor="t" rtlCol="false" tIns="0" lIns="0" bIns="0" rIns="0">
            <a:spAutoFit/>
          </a:bodyPr>
          <a:lstStyle/>
          <a:p>
            <a:pPr algn="l">
              <a:lnSpc>
                <a:spcPts val="4200"/>
              </a:lnSpc>
            </a:pPr>
            <a:r>
              <a:rPr lang="en-US" sz="3000" b="true">
                <a:solidFill>
                  <a:srgbClr val="000000"/>
                </a:solidFill>
                <a:latin typeface="Nunito Bold"/>
                <a:ea typeface="Nunito Bold"/>
                <a:cs typeface="Nunito Bold"/>
                <a:sym typeface="Nunito Bold"/>
              </a:rPr>
              <a:t>How Does Git Work?</a:t>
            </a:r>
          </a:p>
        </p:txBody>
      </p:sp>
      <p:sp>
        <p:nvSpPr>
          <p:cNvPr name="Freeform 12" id="12"/>
          <p:cNvSpPr/>
          <p:nvPr/>
        </p:nvSpPr>
        <p:spPr>
          <a:xfrm flipH="false" flipV="false" rot="4302480">
            <a:off x="16435990" y="335858"/>
            <a:ext cx="2722598" cy="2788509"/>
          </a:xfrm>
          <a:custGeom>
            <a:avLst/>
            <a:gdLst/>
            <a:ahLst/>
            <a:cxnLst/>
            <a:rect r="r" b="b" t="t" l="l"/>
            <a:pathLst>
              <a:path h="2788509" w="2722598">
                <a:moveTo>
                  <a:pt x="0" y="0"/>
                </a:moveTo>
                <a:lnTo>
                  <a:pt x="2722599" y="0"/>
                </a:lnTo>
                <a:lnTo>
                  <a:pt x="2722599" y="2788508"/>
                </a:lnTo>
                <a:lnTo>
                  <a:pt x="0" y="278850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3" id="13"/>
          <p:cNvSpPr txBox="true"/>
          <p:nvPr/>
        </p:nvSpPr>
        <p:spPr>
          <a:xfrm rot="0">
            <a:off x="2614676" y="904875"/>
            <a:ext cx="13114668" cy="1127571"/>
          </a:xfrm>
          <a:prstGeom prst="rect">
            <a:avLst/>
          </a:prstGeom>
        </p:spPr>
        <p:txBody>
          <a:bodyPr anchor="t" rtlCol="false" tIns="0" lIns="0" bIns="0" rIns="0">
            <a:spAutoFit/>
          </a:bodyPr>
          <a:lstStyle/>
          <a:p>
            <a:pPr algn="ctr">
              <a:lnSpc>
                <a:spcPts val="9250"/>
              </a:lnSpc>
            </a:pPr>
            <a:r>
              <a:rPr lang="en-US" sz="6607">
                <a:solidFill>
                  <a:srgbClr val="000000"/>
                </a:solidFill>
                <a:latin typeface="Fredoka"/>
                <a:ea typeface="Fredoka"/>
                <a:cs typeface="Fredoka"/>
                <a:sym typeface="Fredoka"/>
              </a:rPr>
              <a:t>GIT AND GITHUB OVERVIEW</a:t>
            </a:r>
          </a:p>
        </p:txBody>
      </p:sp>
      <p:sp>
        <p:nvSpPr>
          <p:cNvPr name="TextBox 14" id="14"/>
          <p:cNvSpPr txBox="true"/>
          <p:nvPr/>
        </p:nvSpPr>
        <p:spPr>
          <a:xfrm rot="0">
            <a:off x="1821688" y="3313634"/>
            <a:ext cx="15017531" cy="3714750"/>
          </a:xfrm>
          <a:prstGeom prst="rect">
            <a:avLst/>
          </a:prstGeom>
        </p:spPr>
        <p:txBody>
          <a:bodyPr anchor="t" rtlCol="false" tIns="0" lIns="0" bIns="0" rIns="0">
            <a:spAutoFit/>
          </a:bodyPr>
          <a:lstStyle/>
          <a:p>
            <a:pPr algn="l">
              <a:lnSpc>
                <a:spcPts val="4200"/>
              </a:lnSpc>
            </a:pPr>
            <a:r>
              <a:rPr lang="en-US" sz="3000">
                <a:solidFill>
                  <a:srgbClr val="000000"/>
                </a:solidFill>
                <a:latin typeface="Nunito"/>
                <a:ea typeface="Nunito"/>
                <a:cs typeface="Nunito"/>
                <a:sym typeface="Nunito"/>
              </a:rPr>
              <a:t>Git, however, takes a radically different stance. Instead of focusing on deltas, Git treats its data as a series of snapshots. Each time a developer commits changes, Git captures a complete picture of the project’s state at that moment—a snapshot of every file in the repository. To optimize storage, Git doesn’t redundantly save unchanged files; it creates a reference (or link) to the identical file from a previous snapshot. This snapshot-based system allows Git to efficiently manage large projects while providing rapid access to any point in the project’s history</a:t>
            </a:r>
          </a:p>
        </p:txBody>
      </p:sp>
    </p:spTree>
  </p:cSld>
  <p:clrMapOvr>
    <a:masterClrMapping/>
  </p:clrMapOvr>
</p:sld>
</file>

<file path=ppt/slides/slide3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1919996"/>
            <a:ext cx="16230600" cy="7088560"/>
            <a:chOff x="0" y="0"/>
            <a:chExt cx="4274726" cy="1866946"/>
          </a:xfrm>
        </p:grpSpPr>
        <p:sp>
          <p:nvSpPr>
            <p:cNvPr name="Freeform 3" id="3"/>
            <p:cNvSpPr/>
            <p:nvPr/>
          </p:nvSpPr>
          <p:spPr>
            <a:xfrm flipH="false" flipV="false" rot="0">
              <a:off x="0" y="0"/>
              <a:ext cx="4274726" cy="1866946"/>
            </a:xfrm>
            <a:custGeom>
              <a:avLst/>
              <a:gdLst/>
              <a:ahLst/>
              <a:cxnLst/>
              <a:rect r="r" b="b" t="t" l="l"/>
              <a:pathLst>
                <a:path h="1866946" w="4274726">
                  <a:moveTo>
                    <a:pt x="24327" y="0"/>
                  </a:moveTo>
                  <a:lnTo>
                    <a:pt x="4250399" y="0"/>
                  </a:lnTo>
                  <a:cubicBezTo>
                    <a:pt x="4263834" y="0"/>
                    <a:pt x="4274726" y="10891"/>
                    <a:pt x="4274726" y="24327"/>
                  </a:cubicBezTo>
                  <a:lnTo>
                    <a:pt x="4274726" y="1842619"/>
                  </a:lnTo>
                  <a:cubicBezTo>
                    <a:pt x="4274726" y="1856054"/>
                    <a:pt x="4263834" y="1866946"/>
                    <a:pt x="4250399" y="1866946"/>
                  </a:cubicBezTo>
                  <a:lnTo>
                    <a:pt x="24327" y="1866946"/>
                  </a:lnTo>
                  <a:cubicBezTo>
                    <a:pt x="10891" y="1866946"/>
                    <a:pt x="0" y="1856054"/>
                    <a:pt x="0" y="1842619"/>
                  </a:cubicBezTo>
                  <a:lnTo>
                    <a:pt x="0" y="24327"/>
                  </a:lnTo>
                  <a:cubicBezTo>
                    <a:pt x="0" y="10891"/>
                    <a:pt x="10891" y="0"/>
                    <a:pt x="24327" y="0"/>
                  </a:cubicBezTo>
                  <a:close/>
                </a:path>
              </a:pathLst>
            </a:custGeom>
            <a:solidFill>
              <a:srgbClr val="F1F2F2"/>
            </a:solidFill>
          </p:spPr>
        </p:sp>
        <p:sp>
          <p:nvSpPr>
            <p:cNvPr name="TextBox 4" id="4"/>
            <p:cNvSpPr txBox="true"/>
            <p:nvPr/>
          </p:nvSpPr>
          <p:spPr>
            <a:xfrm>
              <a:off x="0" y="-38100"/>
              <a:ext cx="4274726" cy="1905046"/>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455841" y="8740298"/>
            <a:ext cx="20004189" cy="1104251"/>
            <a:chOff x="0" y="0"/>
            <a:chExt cx="5268593" cy="290832"/>
          </a:xfrm>
        </p:grpSpPr>
        <p:sp>
          <p:nvSpPr>
            <p:cNvPr name="Freeform 6" id="6"/>
            <p:cNvSpPr/>
            <p:nvPr/>
          </p:nvSpPr>
          <p:spPr>
            <a:xfrm flipH="false" flipV="false" rot="0">
              <a:off x="0" y="0"/>
              <a:ext cx="5268593" cy="290832"/>
            </a:xfrm>
            <a:custGeom>
              <a:avLst/>
              <a:gdLst/>
              <a:ahLst/>
              <a:cxnLst/>
              <a:rect r="r" b="b" t="t" l="l"/>
              <a:pathLst>
                <a:path h="290832" w="5268593">
                  <a:moveTo>
                    <a:pt x="0" y="0"/>
                  </a:moveTo>
                  <a:lnTo>
                    <a:pt x="5268593" y="0"/>
                  </a:lnTo>
                  <a:lnTo>
                    <a:pt x="5268593" y="290832"/>
                  </a:lnTo>
                  <a:lnTo>
                    <a:pt x="0" y="290832"/>
                  </a:lnTo>
                  <a:close/>
                </a:path>
              </a:pathLst>
            </a:custGeom>
            <a:solidFill>
              <a:srgbClr val="DDDEDE"/>
            </a:solidFill>
          </p:spPr>
        </p:sp>
        <p:sp>
          <p:nvSpPr>
            <p:cNvPr name="TextBox 7" id="7"/>
            <p:cNvSpPr txBox="true"/>
            <p:nvPr/>
          </p:nvSpPr>
          <p:spPr>
            <a:xfrm>
              <a:off x="0" y="-38100"/>
              <a:ext cx="5268593" cy="328932"/>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2614676" y="532535"/>
            <a:ext cx="13431555" cy="1996075"/>
            <a:chOff x="0" y="0"/>
            <a:chExt cx="3537529" cy="525715"/>
          </a:xfrm>
        </p:grpSpPr>
        <p:sp>
          <p:nvSpPr>
            <p:cNvPr name="Freeform 9" id="9"/>
            <p:cNvSpPr/>
            <p:nvPr/>
          </p:nvSpPr>
          <p:spPr>
            <a:xfrm flipH="false" flipV="false" rot="0">
              <a:off x="0" y="0"/>
              <a:ext cx="3537529" cy="525715"/>
            </a:xfrm>
            <a:custGeom>
              <a:avLst/>
              <a:gdLst/>
              <a:ahLst/>
              <a:cxnLst/>
              <a:rect r="r" b="b" t="t" l="l"/>
              <a:pathLst>
                <a:path h="525715" w="3537529">
                  <a:moveTo>
                    <a:pt x="29396" y="0"/>
                  </a:moveTo>
                  <a:lnTo>
                    <a:pt x="3508132" y="0"/>
                  </a:lnTo>
                  <a:cubicBezTo>
                    <a:pt x="3524367" y="0"/>
                    <a:pt x="3537529" y="13161"/>
                    <a:pt x="3537529" y="29396"/>
                  </a:cubicBezTo>
                  <a:lnTo>
                    <a:pt x="3537529" y="496319"/>
                  </a:lnTo>
                  <a:cubicBezTo>
                    <a:pt x="3537529" y="512554"/>
                    <a:pt x="3524367" y="525715"/>
                    <a:pt x="3508132" y="525715"/>
                  </a:cubicBezTo>
                  <a:lnTo>
                    <a:pt x="29396" y="525715"/>
                  </a:lnTo>
                  <a:cubicBezTo>
                    <a:pt x="13161" y="525715"/>
                    <a:pt x="0" y="512554"/>
                    <a:pt x="0" y="496319"/>
                  </a:cubicBezTo>
                  <a:lnTo>
                    <a:pt x="0" y="29396"/>
                  </a:lnTo>
                  <a:cubicBezTo>
                    <a:pt x="0" y="13161"/>
                    <a:pt x="13161" y="0"/>
                    <a:pt x="29396" y="0"/>
                  </a:cubicBezTo>
                  <a:close/>
                </a:path>
              </a:pathLst>
            </a:custGeom>
            <a:solidFill>
              <a:srgbClr val="DDDEDE"/>
            </a:solidFill>
          </p:spPr>
        </p:sp>
        <p:sp>
          <p:nvSpPr>
            <p:cNvPr name="TextBox 10" id="10"/>
            <p:cNvSpPr txBox="true"/>
            <p:nvPr/>
          </p:nvSpPr>
          <p:spPr>
            <a:xfrm>
              <a:off x="0" y="-38100"/>
              <a:ext cx="3537529" cy="563815"/>
            </a:xfrm>
            <a:prstGeom prst="rect">
              <a:avLst/>
            </a:prstGeom>
          </p:spPr>
          <p:txBody>
            <a:bodyPr anchor="ctr" rtlCol="false" tIns="50800" lIns="50800" bIns="50800" rIns="50800"/>
            <a:lstStyle/>
            <a:p>
              <a:pPr algn="ctr">
                <a:lnSpc>
                  <a:spcPts val="2659"/>
                </a:lnSpc>
              </a:pPr>
            </a:p>
          </p:txBody>
        </p:sp>
      </p:grpSp>
      <p:sp>
        <p:nvSpPr>
          <p:cNvPr name="TextBox 11" id="11"/>
          <p:cNvSpPr txBox="true"/>
          <p:nvPr/>
        </p:nvSpPr>
        <p:spPr>
          <a:xfrm rot="0">
            <a:off x="1821688" y="2665934"/>
            <a:ext cx="15017531" cy="514350"/>
          </a:xfrm>
          <a:prstGeom prst="rect">
            <a:avLst/>
          </a:prstGeom>
        </p:spPr>
        <p:txBody>
          <a:bodyPr anchor="t" rtlCol="false" tIns="0" lIns="0" bIns="0" rIns="0">
            <a:spAutoFit/>
          </a:bodyPr>
          <a:lstStyle/>
          <a:p>
            <a:pPr algn="l">
              <a:lnSpc>
                <a:spcPts val="4200"/>
              </a:lnSpc>
            </a:pPr>
            <a:r>
              <a:rPr lang="en-US" sz="3000" b="true">
                <a:solidFill>
                  <a:srgbClr val="000000"/>
                </a:solidFill>
                <a:latin typeface="Nunito Bold"/>
                <a:ea typeface="Nunito Bold"/>
                <a:cs typeface="Nunito Bold"/>
                <a:sym typeface="Nunito Bold"/>
              </a:rPr>
              <a:t>How Does Git Work?</a:t>
            </a:r>
          </a:p>
        </p:txBody>
      </p:sp>
      <p:sp>
        <p:nvSpPr>
          <p:cNvPr name="Freeform 12" id="12"/>
          <p:cNvSpPr/>
          <p:nvPr/>
        </p:nvSpPr>
        <p:spPr>
          <a:xfrm flipH="false" flipV="false" rot="4302480">
            <a:off x="16435990" y="335858"/>
            <a:ext cx="2722598" cy="2788509"/>
          </a:xfrm>
          <a:custGeom>
            <a:avLst/>
            <a:gdLst/>
            <a:ahLst/>
            <a:cxnLst/>
            <a:rect r="r" b="b" t="t" l="l"/>
            <a:pathLst>
              <a:path h="2788509" w="2722598">
                <a:moveTo>
                  <a:pt x="0" y="0"/>
                </a:moveTo>
                <a:lnTo>
                  <a:pt x="2722599" y="0"/>
                </a:lnTo>
                <a:lnTo>
                  <a:pt x="2722599" y="2788508"/>
                </a:lnTo>
                <a:lnTo>
                  <a:pt x="0" y="278850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3" id="13"/>
          <p:cNvSpPr/>
          <p:nvPr/>
        </p:nvSpPr>
        <p:spPr>
          <a:xfrm flipH="false" flipV="false" rot="0">
            <a:off x="3573707" y="3370784"/>
            <a:ext cx="11140586" cy="4961274"/>
          </a:xfrm>
          <a:custGeom>
            <a:avLst/>
            <a:gdLst/>
            <a:ahLst/>
            <a:cxnLst/>
            <a:rect r="r" b="b" t="t" l="l"/>
            <a:pathLst>
              <a:path h="4961274" w="11140586">
                <a:moveTo>
                  <a:pt x="0" y="0"/>
                </a:moveTo>
                <a:lnTo>
                  <a:pt x="11140586" y="0"/>
                </a:lnTo>
                <a:lnTo>
                  <a:pt x="11140586" y="4961274"/>
                </a:lnTo>
                <a:lnTo>
                  <a:pt x="0" y="4961274"/>
                </a:lnTo>
                <a:lnTo>
                  <a:pt x="0" y="0"/>
                </a:lnTo>
                <a:close/>
              </a:path>
            </a:pathLst>
          </a:custGeom>
          <a:blipFill>
            <a:blip r:embed="rId4"/>
            <a:stretch>
              <a:fillRect l="0" t="0" r="0" b="0"/>
            </a:stretch>
          </a:blipFill>
        </p:spPr>
      </p:sp>
      <p:sp>
        <p:nvSpPr>
          <p:cNvPr name="TextBox 14" id="14"/>
          <p:cNvSpPr txBox="true"/>
          <p:nvPr/>
        </p:nvSpPr>
        <p:spPr>
          <a:xfrm rot="0">
            <a:off x="2614676" y="904875"/>
            <a:ext cx="13114668" cy="1127571"/>
          </a:xfrm>
          <a:prstGeom prst="rect">
            <a:avLst/>
          </a:prstGeom>
        </p:spPr>
        <p:txBody>
          <a:bodyPr anchor="t" rtlCol="false" tIns="0" lIns="0" bIns="0" rIns="0">
            <a:spAutoFit/>
          </a:bodyPr>
          <a:lstStyle/>
          <a:p>
            <a:pPr algn="ctr">
              <a:lnSpc>
                <a:spcPts val="9250"/>
              </a:lnSpc>
            </a:pPr>
            <a:r>
              <a:rPr lang="en-US" sz="6607">
                <a:solidFill>
                  <a:srgbClr val="000000"/>
                </a:solidFill>
                <a:latin typeface="Fredoka"/>
                <a:ea typeface="Fredoka"/>
                <a:cs typeface="Fredoka"/>
                <a:sym typeface="Fredoka"/>
              </a:rPr>
              <a:t>GIT AND GITHUB OVERVIEW</a:t>
            </a:r>
          </a:p>
        </p:txBody>
      </p:sp>
    </p:spTree>
  </p:cSld>
  <p:clrMapOvr>
    <a:masterClrMapping/>
  </p:clrMapOvr>
</p:sld>
</file>

<file path=ppt/slides/slide3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1919996"/>
            <a:ext cx="16230600" cy="7088560"/>
            <a:chOff x="0" y="0"/>
            <a:chExt cx="4274726" cy="1866946"/>
          </a:xfrm>
        </p:grpSpPr>
        <p:sp>
          <p:nvSpPr>
            <p:cNvPr name="Freeform 3" id="3"/>
            <p:cNvSpPr/>
            <p:nvPr/>
          </p:nvSpPr>
          <p:spPr>
            <a:xfrm flipH="false" flipV="false" rot="0">
              <a:off x="0" y="0"/>
              <a:ext cx="4274726" cy="1866946"/>
            </a:xfrm>
            <a:custGeom>
              <a:avLst/>
              <a:gdLst/>
              <a:ahLst/>
              <a:cxnLst/>
              <a:rect r="r" b="b" t="t" l="l"/>
              <a:pathLst>
                <a:path h="1866946" w="4274726">
                  <a:moveTo>
                    <a:pt x="24327" y="0"/>
                  </a:moveTo>
                  <a:lnTo>
                    <a:pt x="4250399" y="0"/>
                  </a:lnTo>
                  <a:cubicBezTo>
                    <a:pt x="4263834" y="0"/>
                    <a:pt x="4274726" y="10891"/>
                    <a:pt x="4274726" y="24327"/>
                  </a:cubicBezTo>
                  <a:lnTo>
                    <a:pt x="4274726" y="1842619"/>
                  </a:lnTo>
                  <a:cubicBezTo>
                    <a:pt x="4274726" y="1856054"/>
                    <a:pt x="4263834" y="1866946"/>
                    <a:pt x="4250399" y="1866946"/>
                  </a:cubicBezTo>
                  <a:lnTo>
                    <a:pt x="24327" y="1866946"/>
                  </a:lnTo>
                  <a:cubicBezTo>
                    <a:pt x="10891" y="1866946"/>
                    <a:pt x="0" y="1856054"/>
                    <a:pt x="0" y="1842619"/>
                  </a:cubicBezTo>
                  <a:lnTo>
                    <a:pt x="0" y="24327"/>
                  </a:lnTo>
                  <a:cubicBezTo>
                    <a:pt x="0" y="10891"/>
                    <a:pt x="10891" y="0"/>
                    <a:pt x="24327" y="0"/>
                  </a:cubicBezTo>
                  <a:close/>
                </a:path>
              </a:pathLst>
            </a:custGeom>
            <a:solidFill>
              <a:srgbClr val="F1F2F2"/>
            </a:solidFill>
          </p:spPr>
        </p:sp>
        <p:sp>
          <p:nvSpPr>
            <p:cNvPr name="TextBox 4" id="4"/>
            <p:cNvSpPr txBox="true"/>
            <p:nvPr/>
          </p:nvSpPr>
          <p:spPr>
            <a:xfrm>
              <a:off x="0" y="-38100"/>
              <a:ext cx="4274726" cy="1905046"/>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455841" y="8740298"/>
            <a:ext cx="20004189" cy="1104251"/>
            <a:chOff x="0" y="0"/>
            <a:chExt cx="5268593" cy="290832"/>
          </a:xfrm>
        </p:grpSpPr>
        <p:sp>
          <p:nvSpPr>
            <p:cNvPr name="Freeform 6" id="6"/>
            <p:cNvSpPr/>
            <p:nvPr/>
          </p:nvSpPr>
          <p:spPr>
            <a:xfrm flipH="false" flipV="false" rot="0">
              <a:off x="0" y="0"/>
              <a:ext cx="5268593" cy="290832"/>
            </a:xfrm>
            <a:custGeom>
              <a:avLst/>
              <a:gdLst/>
              <a:ahLst/>
              <a:cxnLst/>
              <a:rect r="r" b="b" t="t" l="l"/>
              <a:pathLst>
                <a:path h="290832" w="5268593">
                  <a:moveTo>
                    <a:pt x="0" y="0"/>
                  </a:moveTo>
                  <a:lnTo>
                    <a:pt x="5268593" y="0"/>
                  </a:lnTo>
                  <a:lnTo>
                    <a:pt x="5268593" y="290832"/>
                  </a:lnTo>
                  <a:lnTo>
                    <a:pt x="0" y="290832"/>
                  </a:lnTo>
                  <a:close/>
                </a:path>
              </a:pathLst>
            </a:custGeom>
            <a:solidFill>
              <a:srgbClr val="DDDEDE"/>
            </a:solidFill>
          </p:spPr>
        </p:sp>
        <p:sp>
          <p:nvSpPr>
            <p:cNvPr name="TextBox 7" id="7"/>
            <p:cNvSpPr txBox="true"/>
            <p:nvPr/>
          </p:nvSpPr>
          <p:spPr>
            <a:xfrm>
              <a:off x="0" y="-38100"/>
              <a:ext cx="5268593" cy="328932"/>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2614676" y="532535"/>
            <a:ext cx="13431555" cy="1996075"/>
            <a:chOff x="0" y="0"/>
            <a:chExt cx="3537529" cy="525715"/>
          </a:xfrm>
        </p:grpSpPr>
        <p:sp>
          <p:nvSpPr>
            <p:cNvPr name="Freeform 9" id="9"/>
            <p:cNvSpPr/>
            <p:nvPr/>
          </p:nvSpPr>
          <p:spPr>
            <a:xfrm flipH="false" flipV="false" rot="0">
              <a:off x="0" y="0"/>
              <a:ext cx="3537529" cy="525715"/>
            </a:xfrm>
            <a:custGeom>
              <a:avLst/>
              <a:gdLst/>
              <a:ahLst/>
              <a:cxnLst/>
              <a:rect r="r" b="b" t="t" l="l"/>
              <a:pathLst>
                <a:path h="525715" w="3537529">
                  <a:moveTo>
                    <a:pt x="29396" y="0"/>
                  </a:moveTo>
                  <a:lnTo>
                    <a:pt x="3508132" y="0"/>
                  </a:lnTo>
                  <a:cubicBezTo>
                    <a:pt x="3524367" y="0"/>
                    <a:pt x="3537529" y="13161"/>
                    <a:pt x="3537529" y="29396"/>
                  </a:cubicBezTo>
                  <a:lnTo>
                    <a:pt x="3537529" y="496319"/>
                  </a:lnTo>
                  <a:cubicBezTo>
                    <a:pt x="3537529" y="512554"/>
                    <a:pt x="3524367" y="525715"/>
                    <a:pt x="3508132" y="525715"/>
                  </a:cubicBezTo>
                  <a:lnTo>
                    <a:pt x="29396" y="525715"/>
                  </a:lnTo>
                  <a:cubicBezTo>
                    <a:pt x="13161" y="525715"/>
                    <a:pt x="0" y="512554"/>
                    <a:pt x="0" y="496319"/>
                  </a:cubicBezTo>
                  <a:lnTo>
                    <a:pt x="0" y="29396"/>
                  </a:lnTo>
                  <a:cubicBezTo>
                    <a:pt x="0" y="13161"/>
                    <a:pt x="13161" y="0"/>
                    <a:pt x="29396" y="0"/>
                  </a:cubicBezTo>
                  <a:close/>
                </a:path>
              </a:pathLst>
            </a:custGeom>
            <a:solidFill>
              <a:srgbClr val="DDDEDE"/>
            </a:solidFill>
          </p:spPr>
        </p:sp>
        <p:sp>
          <p:nvSpPr>
            <p:cNvPr name="TextBox 10" id="10"/>
            <p:cNvSpPr txBox="true"/>
            <p:nvPr/>
          </p:nvSpPr>
          <p:spPr>
            <a:xfrm>
              <a:off x="0" y="-38100"/>
              <a:ext cx="3537529" cy="563815"/>
            </a:xfrm>
            <a:prstGeom prst="rect">
              <a:avLst/>
            </a:prstGeom>
          </p:spPr>
          <p:txBody>
            <a:bodyPr anchor="ctr" rtlCol="false" tIns="50800" lIns="50800" bIns="50800" rIns="50800"/>
            <a:lstStyle/>
            <a:p>
              <a:pPr algn="ctr">
                <a:lnSpc>
                  <a:spcPts val="2659"/>
                </a:lnSpc>
              </a:pPr>
            </a:p>
          </p:txBody>
        </p:sp>
      </p:grpSp>
      <p:sp>
        <p:nvSpPr>
          <p:cNvPr name="TextBox 11" id="11"/>
          <p:cNvSpPr txBox="true"/>
          <p:nvPr/>
        </p:nvSpPr>
        <p:spPr>
          <a:xfrm rot="0">
            <a:off x="1821688" y="2665934"/>
            <a:ext cx="15017531" cy="514350"/>
          </a:xfrm>
          <a:prstGeom prst="rect">
            <a:avLst/>
          </a:prstGeom>
        </p:spPr>
        <p:txBody>
          <a:bodyPr anchor="t" rtlCol="false" tIns="0" lIns="0" bIns="0" rIns="0">
            <a:spAutoFit/>
          </a:bodyPr>
          <a:lstStyle/>
          <a:p>
            <a:pPr algn="l">
              <a:lnSpc>
                <a:spcPts val="4200"/>
              </a:lnSpc>
            </a:pPr>
            <a:r>
              <a:rPr lang="en-US" sz="3000" b="true">
                <a:solidFill>
                  <a:srgbClr val="000000"/>
                </a:solidFill>
                <a:latin typeface="Nunito Bold"/>
                <a:ea typeface="Nunito Bold"/>
                <a:cs typeface="Nunito Bold"/>
                <a:sym typeface="Nunito Bold"/>
              </a:rPr>
              <a:t>How Does Git Work?</a:t>
            </a:r>
          </a:p>
        </p:txBody>
      </p:sp>
      <p:sp>
        <p:nvSpPr>
          <p:cNvPr name="Freeform 12" id="12"/>
          <p:cNvSpPr/>
          <p:nvPr/>
        </p:nvSpPr>
        <p:spPr>
          <a:xfrm flipH="false" flipV="false" rot="4302480">
            <a:off x="16435990" y="335858"/>
            <a:ext cx="2722598" cy="2788509"/>
          </a:xfrm>
          <a:custGeom>
            <a:avLst/>
            <a:gdLst/>
            <a:ahLst/>
            <a:cxnLst/>
            <a:rect r="r" b="b" t="t" l="l"/>
            <a:pathLst>
              <a:path h="2788509" w="2722598">
                <a:moveTo>
                  <a:pt x="0" y="0"/>
                </a:moveTo>
                <a:lnTo>
                  <a:pt x="2722599" y="0"/>
                </a:lnTo>
                <a:lnTo>
                  <a:pt x="2722599" y="2788508"/>
                </a:lnTo>
                <a:lnTo>
                  <a:pt x="0" y="278850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3" id="13"/>
          <p:cNvSpPr txBox="true"/>
          <p:nvPr/>
        </p:nvSpPr>
        <p:spPr>
          <a:xfrm rot="0">
            <a:off x="2614676" y="904875"/>
            <a:ext cx="13114668" cy="1127571"/>
          </a:xfrm>
          <a:prstGeom prst="rect">
            <a:avLst/>
          </a:prstGeom>
        </p:spPr>
        <p:txBody>
          <a:bodyPr anchor="t" rtlCol="false" tIns="0" lIns="0" bIns="0" rIns="0">
            <a:spAutoFit/>
          </a:bodyPr>
          <a:lstStyle/>
          <a:p>
            <a:pPr algn="ctr">
              <a:lnSpc>
                <a:spcPts val="9250"/>
              </a:lnSpc>
            </a:pPr>
            <a:r>
              <a:rPr lang="en-US" sz="6607">
                <a:solidFill>
                  <a:srgbClr val="000000"/>
                </a:solidFill>
                <a:latin typeface="Fredoka"/>
                <a:ea typeface="Fredoka"/>
                <a:cs typeface="Fredoka"/>
                <a:sym typeface="Fredoka"/>
              </a:rPr>
              <a:t>GIT AND GITHUB OVERVIEW</a:t>
            </a:r>
          </a:p>
        </p:txBody>
      </p:sp>
      <p:sp>
        <p:nvSpPr>
          <p:cNvPr name="TextBox 14" id="14"/>
          <p:cNvSpPr txBox="true"/>
          <p:nvPr/>
        </p:nvSpPr>
        <p:spPr>
          <a:xfrm rot="0">
            <a:off x="1821688" y="3313634"/>
            <a:ext cx="15017531" cy="4781550"/>
          </a:xfrm>
          <a:prstGeom prst="rect">
            <a:avLst/>
          </a:prstGeom>
        </p:spPr>
        <p:txBody>
          <a:bodyPr anchor="t" rtlCol="false" tIns="0" lIns="0" bIns="0" rIns="0">
            <a:spAutoFit/>
          </a:bodyPr>
          <a:lstStyle/>
          <a:p>
            <a:pPr algn="l">
              <a:lnSpc>
                <a:spcPts val="4200"/>
              </a:lnSpc>
            </a:pPr>
            <a:r>
              <a:rPr lang="en-US" sz="3000">
                <a:solidFill>
                  <a:srgbClr val="000000"/>
                </a:solidFill>
                <a:latin typeface="Nunito"/>
                <a:ea typeface="Nunito"/>
                <a:cs typeface="Nunito"/>
                <a:sym typeface="Nunito"/>
              </a:rPr>
              <a:t>Here’s a step-by-step look at Git’s workflow:</a:t>
            </a:r>
          </a:p>
          <a:p>
            <a:pPr algn="l">
              <a:lnSpc>
                <a:spcPts val="4200"/>
              </a:lnSpc>
            </a:pPr>
            <a:r>
              <a:rPr lang="en-US" sz="3000">
                <a:solidFill>
                  <a:srgbClr val="000000"/>
                </a:solidFill>
                <a:latin typeface="Nunito"/>
                <a:ea typeface="Nunito"/>
                <a:cs typeface="Nunito"/>
                <a:sym typeface="Nunito"/>
              </a:rPr>
              <a:t>Local Modifications: A developer edits files in their working directory.</a:t>
            </a:r>
          </a:p>
          <a:p>
            <a:pPr algn="l">
              <a:lnSpc>
                <a:spcPts val="4200"/>
              </a:lnSpc>
            </a:pPr>
            <a:r>
              <a:rPr lang="en-US" sz="3000">
                <a:solidFill>
                  <a:srgbClr val="000000"/>
                </a:solidFill>
                <a:latin typeface="Nunito"/>
                <a:ea typeface="Nunito"/>
                <a:cs typeface="Nunito"/>
                <a:sym typeface="Nunito"/>
              </a:rPr>
              <a:t>Staging Changes: Using git add, changes are moved to the staging area (index), preparing them for the next commit.</a:t>
            </a:r>
          </a:p>
          <a:p>
            <a:pPr algn="l">
              <a:lnSpc>
                <a:spcPts val="4200"/>
              </a:lnSpc>
            </a:pPr>
            <a:r>
              <a:rPr lang="en-US" sz="3000">
                <a:solidFill>
                  <a:srgbClr val="000000"/>
                </a:solidFill>
                <a:latin typeface="Nunito"/>
                <a:ea typeface="Nunito"/>
                <a:cs typeface="Nunito"/>
                <a:sym typeface="Nunito"/>
              </a:rPr>
              <a:t>Committing: With git commit, Git creates a snapshot of the staged changes, permanently storing it in the local repository with a unique identifier (a SHA-1 hash).</a:t>
            </a:r>
          </a:p>
          <a:p>
            <a:pPr algn="l">
              <a:lnSpc>
                <a:spcPts val="4200"/>
              </a:lnSpc>
            </a:pPr>
            <a:r>
              <a:rPr lang="en-US" sz="3000">
                <a:solidFill>
                  <a:srgbClr val="000000"/>
                </a:solidFill>
                <a:latin typeface="Nunito"/>
                <a:ea typeface="Nunito"/>
                <a:cs typeface="Nunito"/>
                <a:sym typeface="Nunito"/>
              </a:rPr>
              <a:t>Synchronization: Changes can be pushed to a remote repository (git push) or pulled from it (git pull) to share with others.</a:t>
            </a:r>
          </a:p>
          <a:p>
            <a:pPr algn="l">
              <a:lnSpc>
                <a:spcPts val="4200"/>
              </a:lnSpc>
            </a:pPr>
          </a:p>
        </p:txBody>
      </p:sp>
    </p:spTree>
  </p:cSld>
  <p:clrMapOvr>
    <a:masterClrMapping/>
  </p:clrMapOvr>
</p:sld>
</file>

<file path=ppt/slides/slide3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1919996"/>
            <a:ext cx="16230600" cy="7088560"/>
            <a:chOff x="0" y="0"/>
            <a:chExt cx="4274726" cy="1866946"/>
          </a:xfrm>
        </p:grpSpPr>
        <p:sp>
          <p:nvSpPr>
            <p:cNvPr name="Freeform 3" id="3"/>
            <p:cNvSpPr/>
            <p:nvPr/>
          </p:nvSpPr>
          <p:spPr>
            <a:xfrm flipH="false" flipV="false" rot="0">
              <a:off x="0" y="0"/>
              <a:ext cx="4274726" cy="1866946"/>
            </a:xfrm>
            <a:custGeom>
              <a:avLst/>
              <a:gdLst/>
              <a:ahLst/>
              <a:cxnLst/>
              <a:rect r="r" b="b" t="t" l="l"/>
              <a:pathLst>
                <a:path h="1866946" w="4274726">
                  <a:moveTo>
                    <a:pt x="24327" y="0"/>
                  </a:moveTo>
                  <a:lnTo>
                    <a:pt x="4250399" y="0"/>
                  </a:lnTo>
                  <a:cubicBezTo>
                    <a:pt x="4263834" y="0"/>
                    <a:pt x="4274726" y="10891"/>
                    <a:pt x="4274726" y="24327"/>
                  </a:cubicBezTo>
                  <a:lnTo>
                    <a:pt x="4274726" y="1842619"/>
                  </a:lnTo>
                  <a:cubicBezTo>
                    <a:pt x="4274726" y="1856054"/>
                    <a:pt x="4263834" y="1866946"/>
                    <a:pt x="4250399" y="1866946"/>
                  </a:cubicBezTo>
                  <a:lnTo>
                    <a:pt x="24327" y="1866946"/>
                  </a:lnTo>
                  <a:cubicBezTo>
                    <a:pt x="10891" y="1866946"/>
                    <a:pt x="0" y="1856054"/>
                    <a:pt x="0" y="1842619"/>
                  </a:cubicBezTo>
                  <a:lnTo>
                    <a:pt x="0" y="24327"/>
                  </a:lnTo>
                  <a:cubicBezTo>
                    <a:pt x="0" y="10891"/>
                    <a:pt x="10891" y="0"/>
                    <a:pt x="24327" y="0"/>
                  </a:cubicBezTo>
                  <a:close/>
                </a:path>
              </a:pathLst>
            </a:custGeom>
            <a:solidFill>
              <a:srgbClr val="F1F2F2"/>
            </a:solidFill>
          </p:spPr>
        </p:sp>
        <p:sp>
          <p:nvSpPr>
            <p:cNvPr name="TextBox 4" id="4"/>
            <p:cNvSpPr txBox="true"/>
            <p:nvPr/>
          </p:nvSpPr>
          <p:spPr>
            <a:xfrm>
              <a:off x="0" y="-38100"/>
              <a:ext cx="4274726" cy="1905046"/>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455841" y="8740298"/>
            <a:ext cx="20004189" cy="1104251"/>
            <a:chOff x="0" y="0"/>
            <a:chExt cx="5268593" cy="290832"/>
          </a:xfrm>
        </p:grpSpPr>
        <p:sp>
          <p:nvSpPr>
            <p:cNvPr name="Freeform 6" id="6"/>
            <p:cNvSpPr/>
            <p:nvPr/>
          </p:nvSpPr>
          <p:spPr>
            <a:xfrm flipH="false" flipV="false" rot="0">
              <a:off x="0" y="0"/>
              <a:ext cx="5268593" cy="290832"/>
            </a:xfrm>
            <a:custGeom>
              <a:avLst/>
              <a:gdLst/>
              <a:ahLst/>
              <a:cxnLst/>
              <a:rect r="r" b="b" t="t" l="l"/>
              <a:pathLst>
                <a:path h="290832" w="5268593">
                  <a:moveTo>
                    <a:pt x="0" y="0"/>
                  </a:moveTo>
                  <a:lnTo>
                    <a:pt x="5268593" y="0"/>
                  </a:lnTo>
                  <a:lnTo>
                    <a:pt x="5268593" y="290832"/>
                  </a:lnTo>
                  <a:lnTo>
                    <a:pt x="0" y="290832"/>
                  </a:lnTo>
                  <a:close/>
                </a:path>
              </a:pathLst>
            </a:custGeom>
            <a:solidFill>
              <a:srgbClr val="DDDEDE"/>
            </a:solidFill>
          </p:spPr>
        </p:sp>
        <p:sp>
          <p:nvSpPr>
            <p:cNvPr name="TextBox 7" id="7"/>
            <p:cNvSpPr txBox="true"/>
            <p:nvPr/>
          </p:nvSpPr>
          <p:spPr>
            <a:xfrm>
              <a:off x="0" y="-38100"/>
              <a:ext cx="5268593" cy="328932"/>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2614676" y="532535"/>
            <a:ext cx="13431555" cy="1996075"/>
            <a:chOff x="0" y="0"/>
            <a:chExt cx="3537529" cy="525715"/>
          </a:xfrm>
        </p:grpSpPr>
        <p:sp>
          <p:nvSpPr>
            <p:cNvPr name="Freeform 9" id="9"/>
            <p:cNvSpPr/>
            <p:nvPr/>
          </p:nvSpPr>
          <p:spPr>
            <a:xfrm flipH="false" flipV="false" rot="0">
              <a:off x="0" y="0"/>
              <a:ext cx="3537529" cy="525715"/>
            </a:xfrm>
            <a:custGeom>
              <a:avLst/>
              <a:gdLst/>
              <a:ahLst/>
              <a:cxnLst/>
              <a:rect r="r" b="b" t="t" l="l"/>
              <a:pathLst>
                <a:path h="525715" w="3537529">
                  <a:moveTo>
                    <a:pt x="29396" y="0"/>
                  </a:moveTo>
                  <a:lnTo>
                    <a:pt x="3508132" y="0"/>
                  </a:lnTo>
                  <a:cubicBezTo>
                    <a:pt x="3524367" y="0"/>
                    <a:pt x="3537529" y="13161"/>
                    <a:pt x="3537529" y="29396"/>
                  </a:cubicBezTo>
                  <a:lnTo>
                    <a:pt x="3537529" y="496319"/>
                  </a:lnTo>
                  <a:cubicBezTo>
                    <a:pt x="3537529" y="512554"/>
                    <a:pt x="3524367" y="525715"/>
                    <a:pt x="3508132" y="525715"/>
                  </a:cubicBezTo>
                  <a:lnTo>
                    <a:pt x="29396" y="525715"/>
                  </a:lnTo>
                  <a:cubicBezTo>
                    <a:pt x="13161" y="525715"/>
                    <a:pt x="0" y="512554"/>
                    <a:pt x="0" y="496319"/>
                  </a:cubicBezTo>
                  <a:lnTo>
                    <a:pt x="0" y="29396"/>
                  </a:lnTo>
                  <a:cubicBezTo>
                    <a:pt x="0" y="13161"/>
                    <a:pt x="13161" y="0"/>
                    <a:pt x="29396" y="0"/>
                  </a:cubicBezTo>
                  <a:close/>
                </a:path>
              </a:pathLst>
            </a:custGeom>
            <a:solidFill>
              <a:srgbClr val="DDDEDE"/>
            </a:solidFill>
          </p:spPr>
        </p:sp>
        <p:sp>
          <p:nvSpPr>
            <p:cNvPr name="TextBox 10" id="10"/>
            <p:cNvSpPr txBox="true"/>
            <p:nvPr/>
          </p:nvSpPr>
          <p:spPr>
            <a:xfrm>
              <a:off x="0" y="-38100"/>
              <a:ext cx="3537529" cy="563815"/>
            </a:xfrm>
            <a:prstGeom prst="rect">
              <a:avLst/>
            </a:prstGeom>
          </p:spPr>
          <p:txBody>
            <a:bodyPr anchor="ctr" rtlCol="false" tIns="50800" lIns="50800" bIns="50800" rIns="50800"/>
            <a:lstStyle/>
            <a:p>
              <a:pPr algn="ctr">
                <a:lnSpc>
                  <a:spcPts val="2659"/>
                </a:lnSpc>
              </a:pPr>
            </a:p>
          </p:txBody>
        </p:sp>
      </p:grpSp>
      <p:sp>
        <p:nvSpPr>
          <p:cNvPr name="TextBox 11" id="11"/>
          <p:cNvSpPr txBox="true"/>
          <p:nvPr/>
        </p:nvSpPr>
        <p:spPr>
          <a:xfrm rot="0">
            <a:off x="1821688" y="2665934"/>
            <a:ext cx="15017531" cy="514350"/>
          </a:xfrm>
          <a:prstGeom prst="rect">
            <a:avLst/>
          </a:prstGeom>
        </p:spPr>
        <p:txBody>
          <a:bodyPr anchor="t" rtlCol="false" tIns="0" lIns="0" bIns="0" rIns="0">
            <a:spAutoFit/>
          </a:bodyPr>
          <a:lstStyle/>
          <a:p>
            <a:pPr algn="l">
              <a:lnSpc>
                <a:spcPts val="4200"/>
              </a:lnSpc>
            </a:pPr>
            <a:r>
              <a:rPr lang="en-US" sz="3000" b="true">
                <a:solidFill>
                  <a:srgbClr val="000000"/>
                </a:solidFill>
                <a:latin typeface="Nunito Bold"/>
                <a:ea typeface="Nunito Bold"/>
                <a:cs typeface="Nunito Bold"/>
                <a:sym typeface="Nunito Bold"/>
              </a:rPr>
              <a:t>How Does Git Work?</a:t>
            </a:r>
          </a:p>
        </p:txBody>
      </p:sp>
      <p:sp>
        <p:nvSpPr>
          <p:cNvPr name="Freeform 12" id="12"/>
          <p:cNvSpPr/>
          <p:nvPr/>
        </p:nvSpPr>
        <p:spPr>
          <a:xfrm flipH="false" flipV="false" rot="4302480">
            <a:off x="16435990" y="335858"/>
            <a:ext cx="2722598" cy="2788509"/>
          </a:xfrm>
          <a:custGeom>
            <a:avLst/>
            <a:gdLst/>
            <a:ahLst/>
            <a:cxnLst/>
            <a:rect r="r" b="b" t="t" l="l"/>
            <a:pathLst>
              <a:path h="2788509" w="2722598">
                <a:moveTo>
                  <a:pt x="0" y="0"/>
                </a:moveTo>
                <a:lnTo>
                  <a:pt x="2722599" y="0"/>
                </a:lnTo>
                <a:lnTo>
                  <a:pt x="2722599" y="2788508"/>
                </a:lnTo>
                <a:lnTo>
                  <a:pt x="0" y="278850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3" id="13"/>
          <p:cNvSpPr txBox="true"/>
          <p:nvPr/>
        </p:nvSpPr>
        <p:spPr>
          <a:xfrm rot="0">
            <a:off x="2614676" y="904875"/>
            <a:ext cx="13114668" cy="1127571"/>
          </a:xfrm>
          <a:prstGeom prst="rect">
            <a:avLst/>
          </a:prstGeom>
        </p:spPr>
        <p:txBody>
          <a:bodyPr anchor="t" rtlCol="false" tIns="0" lIns="0" bIns="0" rIns="0">
            <a:spAutoFit/>
          </a:bodyPr>
          <a:lstStyle/>
          <a:p>
            <a:pPr algn="ctr">
              <a:lnSpc>
                <a:spcPts val="9250"/>
              </a:lnSpc>
            </a:pPr>
            <a:r>
              <a:rPr lang="en-US" sz="6607">
                <a:solidFill>
                  <a:srgbClr val="000000"/>
                </a:solidFill>
                <a:latin typeface="Fredoka"/>
                <a:ea typeface="Fredoka"/>
                <a:cs typeface="Fredoka"/>
                <a:sym typeface="Fredoka"/>
              </a:rPr>
              <a:t>GIT AND GITHUB OVERVIEW</a:t>
            </a:r>
          </a:p>
        </p:txBody>
      </p:sp>
      <p:sp>
        <p:nvSpPr>
          <p:cNvPr name="TextBox 14" id="14"/>
          <p:cNvSpPr txBox="true"/>
          <p:nvPr/>
        </p:nvSpPr>
        <p:spPr>
          <a:xfrm rot="0">
            <a:off x="1821688" y="3313634"/>
            <a:ext cx="15017531" cy="4781550"/>
          </a:xfrm>
          <a:prstGeom prst="rect">
            <a:avLst/>
          </a:prstGeom>
        </p:spPr>
        <p:txBody>
          <a:bodyPr anchor="t" rtlCol="false" tIns="0" lIns="0" bIns="0" rIns="0">
            <a:spAutoFit/>
          </a:bodyPr>
          <a:lstStyle/>
          <a:p>
            <a:pPr algn="l">
              <a:lnSpc>
                <a:spcPts val="4200"/>
              </a:lnSpc>
            </a:pPr>
            <a:r>
              <a:rPr lang="en-US" sz="3000">
                <a:solidFill>
                  <a:srgbClr val="000000"/>
                </a:solidFill>
                <a:latin typeface="Nunito"/>
                <a:ea typeface="Nunito"/>
                <a:cs typeface="Nunito"/>
                <a:sym typeface="Nunito"/>
              </a:rPr>
              <a:t>This snapshot model underpins Git’s strengths, such as its ability to handle branching and merging with ease. Unlike delta-based systems, which may struggle to reconcile divergent changes, Git’s snapshots provide a clear, holistic view of the project at every commit, simplifying conflict resolution and version comparison.</a:t>
            </a:r>
          </a:p>
          <a:p>
            <a:pPr algn="l">
              <a:lnSpc>
                <a:spcPts val="4200"/>
              </a:lnSpc>
            </a:pPr>
            <a:r>
              <a:rPr lang="en-US" sz="3000">
                <a:solidFill>
                  <a:srgbClr val="000000"/>
                </a:solidFill>
                <a:latin typeface="Nunito"/>
                <a:ea typeface="Nunito"/>
                <a:cs typeface="Nunito"/>
                <a:sym typeface="Nunito"/>
              </a:rPr>
              <a:t>Visual Reference: Diagrams from StackOverflow contrast Git’s snapshot approach with the delta-based storage of traditional VCS tools, highlighting the conceptual leap.</a:t>
            </a:r>
          </a:p>
          <a:p>
            <a:pPr algn="l">
              <a:lnSpc>
                <a:spcPts val="4200"/>
              </a:lnSpc>
            </a:pPr>
            <a:r>
              <a:rPr lang="en-US" sz="3000">
                <a:solidFill>
                  <a:srgbClr val="000000"/>
                </a:solidFill>
                <a:latin typeface="Nunito"/>
                <a:ea typeface="Nunito"/>
                <a:cs typeface="Nunito"/>
                <a:sym typeface="Nunito"/>
              </a:rPr>
              <a:t>Git’s design also imbues it with filesystem-like qualities. It’s not just a VCS but a lightweight, self-contained system with powerful tools for manipulating data, making it a versatile platform for version control and beyond.</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1919996"/>
            <a:ext cx="16230600" cy="6310756"/>
            <a:chOff x="0" y="0"/>
            <a:chExt cx="4274726" cy="1662092"/>
          </a:xfrm>
        </p:grpSpPr>
        <p:sp>
          <p:nvSpPr>
            <p:cNvPr name="Freeform 3" id="3"/>
            <p:cNvSpPr/>
            <p:nvPr/>
          </p:nvSpPr>
          <p:spPr>
            <a:xfrm flipH="false" flipV="false" rot="0">
              <a:off x="0" y="0"/>
              <a:ext cx="4274726" cy="1662092"/>
            </a:xfrm>
            <a:custGeom>
              <a:avLst/>
              <a:gdLst/>
              <a:ahLst/>
              <a:cxnLst/>
              <a:rect r="r" b="b" t="t" l="l"/>
              <a:pathLst>
                <a:path h="1662092" w="4274726">
                  <a:moveTo>
                    <a:pt x="24327" y="0"/>
                  </a:moveTo>
                  <a:lnTo>
                    <a:pt x="4250399" y="0"/>
                  </a:lnTo>
                  <a:cubicBezTo>
                    <a:pt x="4263834" y="0"/>
                    <a:pt x="4274726" y="10891"/>
                    <a:pt x="4274726" y="24327"/>
                  </a:cubicBezTo>
                  <a:lnTo>
                    <a:pt x="4274726" y="1637765"/>
                  </a:lnTo>
                  <a:cubicBezTo>
                    <a:pt x="4274726" y="1644217"/>
                    <a:pt x="4272163" y="1650405"/>
                    <a:pt x="4267601" y="1654967"/>
                  </a:cubicBezTo>
                  <a:cubicBezTo>
                    <a:pt x="4263039" y="1659529"/>
                    <a:pt x="4256851" y="1662092"/>
                    <a:pt x="4250399" y="1662092"/>
                  </a:cubicBezTo>
                  <a:lnTo>
                    <a:pt x="24327" y="1662092"/>
                  </a:lnTo>
                  <a:cubicBezTo>
                    <a:pt x="10891" y="1662092"/>
                    <a:pt x="0" y="1651201"/>
                    <a:pt x="0" y="1637765"/>
                  </a:cubicBezTo>
                  <a:lnTo>
                    <a:pt x="0" y="24327"/>
                  </a:lnTo>
                  <a:cubicBezTo>
                    <a:pt x="0" y="10891"/>
                    <a:pt x="10891" y="0"/>
                    <a:pt x="24327" y="0"/>
                  </a:cubicBezTo>
                  <a:close/>
                </a:path>
              </a:pathLst>
            </a:custGeom>
            <a:solidFill>
              <a:srgbClr val="F1F2F2"/>
            </a:solidFill>
          </p:spPr>
        </p:sp>
        <p:sp>
          <p:nvSpPr>
            <p:cNvPr name="TextBox 4" id="4"/>
            <p:cNvSpPr txBox="true"/>
            <p:nvPr/>
          </p:nvSpPr>
          <p:spPr>
            <a:xfrm>
              <a:off x="0" y="-38100"/>
              <a:ext cx="4274726" cy="1700192"/>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455841" y="8740298"/>
            <a:ext cx="20004189" cy="1104251"/>
            <a:chOff x="0" y="0"/>
            <a:chExt cx="5268593" cy="290832"/>
          </a:xfrm>
        </p:grpSpPr>
        <p:sp>
          <p:nvSpPr>
            <p:cNvPr name="Freeform 6" id="6"/>
            <p:cNvSpPr/>
            <p:nvPr/>
          </p:nvSpPr>
          <p:spPr>
            <a:xfrm flipH="false" flipV="false" rot="0">
              <a:off x="0" y="0"/>
              <a:ext cx="5268593" cy="290832"/>
            </a:xfrm>
            <a:custGeom>
              <a:avLst/>
              <a:gdLst/>
              <a:ahLst/>
              <a:cxnLst/>
              <a:rect r="r" b="b" t="t" l="l"/>
              <a:pathLst>
                <a:path h="290832" w="5268593">
                  <a:moveTo>
                    <a:pt x="0" y="0"/>
                  </a:moveTo>
                  <a:lnTo>
                    <a:pt x="5268593" y="0"/>
                  </a:lnTo>
                  <a:lnTo>
                    <a:pt x="5268593" y="290832"/>
                  </a:lnTo>
                  <a:lnTo>
                    <a:pt x="0" y="290832"/>
                  </a:lnTo>
                  <a:close/>
                </a:path>
              </a:pathLst>
            </a:custGeom>
            <a:solidFill>
              <a:srgbClr val="DDDEDE"/>
            </a:solidFill>
          </p:spPr>
        </p:sp>
        <p:sp>
          <p:nvSpPr>
            <p:cNvPr name="TextBox 7" id="7"/>
            <p:cNvSpPr txBox="true"/>
            <p:nvPr/>
          </p:nvSpPr>
          <p:spPr>
            <a:xfrm>
              <a:off x="0" y="-38100"/>
              <a:ext cx="5268593" cy="328932"/>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2970306" y="619030"/>
            <a:ext cx="12347388" cy="1996075"/>
            <a:chOff x="0" y="0"/>
            <a:chExt cx="3251987" cy="525715"/>
          </a:xfrm>
        </p:grpSpPr>
        <p:sp>
          <p:nvSpPr>
            <p:cNvPr name="Freeform 9" id="9"/>
            <p:cNvSpPr/>
            <p:nvPr/>
          </p:nvSpPr>
          <p:spPr>
            <a:xfrm flipH="false" flipV="false" rot="0">
              <a:off x="0" y="0"/>
              <a:ext cx="3251987" cy="525715"/>
            </a:xfrm>
            <a:custGeom>
              <a:avLst/>
              <a:gdLst/>
              <a:ahLst/>
              <a:cxnLst/>
              <a:rect r="r" b="b" t="t" l="l"/>
              <a:pathLst>
                <a:path h="525715" w="3251987">
                  <a:moveTo>
                    <a:pt x="31977" y="0"/>
                  </a:moveTo>
                  <a:lnTo>
                    <a:pt x="3220009" y="0"/>
                  </a:lnTo>
                  <a:cubicBezTo>
                    <a:pt x="3228490" y="0"/>
                    <a:pt x="3236624" y="3369"/>
                    <a:pt x="3242621" y="9366"/>
                  </a:cubicBezTo>
                  <a:cubicBezTo>
                    <a:pt x="3248618" y="15363"/>
                    <a:pt x="3251987" y="23496"/>
                    <a:pt x="3251987" y="31977"/>
                  </a:cubicBezTo>
                  <a:lnTo>
                    <a:pt x="3251987" y="493738"/>
                  </a:lnTo>
                  <a:cubicBezTo>
                    <a:pt x="3251987" y="502219"/>
                    <a:pt x="3248618" y="510352"/>
                    <a:pt x="3242621" y="516349"/>
                  </a:cubicBezTo>
                  <a:cubicBezTo>
                    <a:pt x="3236624" y="522346"/>
                    <a:pt x="3228490" y="525715"/>
                    <a:pt x="3220009" y="525715"/>
                  </a:cubicBezTo>
                  <a:lnTo>
                    <a:pt x="31977" y="525715"/>
                  </a:lnTo>
                  <a:cubicBezTo>
                    <a:pt x="23496" y="525715"/>
                    <a:pt x="15363" y="522346"/>
                    <a:pt x="9366" y="516349"/>
                  </a:cubicBezTo>
                  <a:cubicBezTo>
                    <a:pt x="3369" y="510352"/>
                    <a:pt x="0" y="502219"/>
                    <a:pt x="0" y="493738"/>
                  </a:cubicBezTo>
                  <a:lnTo>
                    <a:pt x="0" y="31977"/>
                  </a:lnTo>
                  <a:cubicBezTo>
                    <a:pt x="0" y="23496"/>
                    <a:pt x="3369" y="15363"/>
                    <a:pt x="9366" y="9366"/>
                  </a:cubicBezTo>
                  <a:cubicBezTo>
                    <a:pt x="15363" y="3369"/>
                    <a:pt x="23496" y="0"/>
                    <a:pt x="31977" y="0"/>
                  </a:cubicBezTo>
                  <a:close/>
                </a:path>
              </a:pathLst>
            </a:custGeom>
            <a:solidFill>
              <a:srgbClr val="DDDEDE"/>
            </a:solidFill>
          </p:spPr>
        </p:sp>
        <p:sp>
          <p:nvSpPr>
            <p:cNvPr name="TextBox 10" id="10"/>
            <p:cNvSpPr txBox="true"/>
            <p:nvPr/>
          </p:nvSpPr>
          <p:spPr>
            <a:xfrm>
              <a:off x="0" y="-38100"/>
              <a:ext cx="3251987" cy="563815"/>
            </a:xfrm>
            <a:prstGeom prst="rect">
              <a:avLst/>
            </a:prstGeom>
          </p:spPr>
          <p:txBody>
            <a:bodyPr anchor="ctr" rtlCol="false" tIns="50800" lIns="50800" bIns="50800" rIns="50800"/>
            <a:lstStyle/>
            <a:p>
              <a:pPr algn="ctr">
                <a:lnSpc>
                  <a:spcPts val="2659"/>
                </a:lnSpc>
              </a:pPr>
            </a:p>
          </p:txBody>
        </p:sp>
      </p:grpSp>
      <p:sp>
        <p:nvSpPr>
          <p:cNvPr name="TextBox 11" id="11"/>
          <p:cNvSpPr txBox="true"/>
          <p:nvPr/>
        </p:nvSpPr>
        <p:spPr>
          <a:xfrm rot="0">
            <a:off x="1828675" y="3790950"/>
            <a:ext cx="15017531" cy="2647950"/>
          </a:xfrm>
          <a:prstGeom prst="rect">
            <a:avLst/>
          </a:prstGeom>
        </p:spPr>
        <p:txBody>
          <a:bodyPr anchor="t" rtlCol="false" tIns="0" lIns="0" bIns="0" rIns="0">
            <a:spAutoFit/>
          </a:bodyPr>
          <a:lstStyle/>
          <a:p>
            <a:pPr algn="l">
              <a:lnSpc>
                <a:spcPts val="4200"/>
              </a:lnSpc>
            </a:pPr>
            <a:r>
              <a:rPr lang="en-US" sz="3000">
                <a:solidFill>
                  <a:srgbClr val="000000"/>
                </a:solidFill>
                <a:latin typeface="Nunito"/>
                <a:ea typeface="Nunito"/>
                <a:cs typeface="Nunito"/>
                <a:sym typeface="Nunito"/>
              </a:rPr>
              <a:t>The library management system, developed using Java with an MS Access database, is a technological solution designed to improve library efficiency in educational institutions, particularly schools and universities. Below is a detailed analysis based on reliable sources, covering features, technical implementation, benefits, and challenges to provide a comprehensive view of this project.</a:t>
            </a:r>
          </a:p>
        </p:txBody>
      </p:sp>
      <p:sp>
        <p:nvSpPr>
          <p:cNvPr name="Freeform 12" id="12"/>
          <p:cNvSpPr/>
          <p:nvPr/>
        </p:nvSpPr>
        <p:spPr>
          <a:xfrm flipH="false" flipV="false" rot="4302480">
            <a:off x="16435990" y="335858"/>
            <a:ext cx="2722598" cy="2788509"/>
          </a:xfrm>
          <a:custGeom>
            <a:avLst/>
            <a:gdLst/>
            <a:ahLst/>
            <a:cxnLst/>
            <a:rect r="r" b="b" t="t" l="l"/>
            <a:pathLst>
              <a:path h="2788509" w="2722598">
                <a:moveTo>
                  <a:pt x="0" y="0"/>
                </a:moveTo>
                <a:lnTo>
                  <a:pt x="2722599" y="0"/>
                </a:lnTo>
                <a:lnTo>
                  <a:pt x="2722599" y="2788508"/>
                </a:lnTo>
                <a:lnTo>
                  <a:pt x="0" y="278850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3" id="13"/>
          <p:cNvSpPr/>
          <p:nvPr/>
        </p:nvSpPr>
        <p:spPr>
          <a:xfrm flipH="false" flipV="false" rot="0">
            <a:off x="1336950" y="8175357"/>
            <a:ext cx="3266712" cy="397945"/>
          </a:xfrm>
          <a:custGeom>
            <a:avLst/>
            <a:gdLst/>
            <a:ahLst/>
            <a:cxnLst/>
            <a:rect r="r" b="b" t="t" l="l"/>
            <a:pathLst>
              <a:path h="397945" w="3266712">
                <a:moveTo>
                  <a:pt x="0" y="0"/>
                </a:moveTo>
                <a:lnTo>
                  <a:pt x="3266712" y="0"/>
                </a:lnTo>
                <a:lnTo>
                  <a:pt x="3266712" y="397945"/>
                </a:lnTo>
                <a:lnTo>
                  <a:pt x="0" y="39794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4" id="14"/>
          <p:cNvSpPr txBox="true"/>
          <p:nvPr/>
        </p:nvSpPr>
        <p:spPr>
          <a:xfrm rot="0">
            <a:off x="3357187" y="904875"/>
            <a:ext cx="11960507" cy="1127571"/>
          </a:xfrm>
          <a:prstGeom prst="rect">
            <a:avLst/>
          </a:prstGeom>
        </p:spPr>
        <p:txBody>
          <a:bodyPr anchor="t" rtlCol="false" tIns="0" lIns="0" bIns="0" rIns="0">
            <a:spAutoFit/>
          </a:bodyPr>
          <a:lstStyle/>
          <a:p>
            <a:pPr algn="ctr">
              <a:lnSpc>
                <a:spcPts val="9250"/>
              </a:lnSpc>
            </a:pPr>
            <a:r>
              <a:rPr lang="en-US" sz="6607">
                <a:solidFill>
                  <a:srgbClr val="000000"/>
                </a:solidFill>
                <a:latin typeface="Fredoka"/>
                <a:ea typeface="Fredoka"/>
                <a:cs typeface="Fredoka"/>
                <a:sym typeface="Fredoka"/>
              </a:rPr>
              <a:t>DETAILED SURVEY NOTES</a:t>
            </a:r>
          </a:p>
        </p:txBody>
      </p:sp>
    </p:spTree>
  </p:cSld>
  <p:clrMapOvr>
    <a:masterClrMapping/>
  </p:clrMapOvr>
</p:sld>
</file>

<file path=ppt/slides/slide4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1919996"/>
            <a:ext cx="16230600" cy="7088560"/>
            <a:chOff x="0" y="0"/>
            <a:chExt cx="4274726" cy="1866946"/>
          </a:xfrm>
        </p:grpSpPr>
        <p:sp>
          <p:nvSpPr>
            <p:cNvPr name="Freeform 3" id="3"/>
            <p:cNvSpPr/>
            <p:nvPr/>
          </p:nvSpPr>
          <p:spPr>
            <a:xfrm flipH="false" flipV="false" rot="0">
              <a:off x="0" y="0"/>
              <a:ext cx="4274726" cy="1866946"/>
            </a:xfrm>
            <a:custGeom>
              <a:avLst/>
              <a:gdLst/>
              <a:ahLst/>
              <a:cxnLst/>
              <a:rect r="r" b="b" t="t" l="l"/>
              <a:pathLst>
                <a:path h="1866946" w="4274726">
                  <a:moveTo>
                    <a:pt x="24327" y="0"/>
                  </a:moveTo>
                  <a:lnTo>
                    <a:pt x="4250399" y="0"/>
                  </a:lnTo>
                  <a:cubicBezTo>
                    <a:pt x="4263834" y="0"/>
                    <a:pt x="4274726" y="10891"/>
                    <a:pt x="4274726" y="24327"/>
                  </a:cubicBezTo>
                  <a:lnTo>
                    <a:pt x="4274726" y="1842619"/>
                  </a:lnTo>
                  <a:cubicBezTo>
                    <a:pt x="4274726" y="1856054"/>
                    <a:pt x="4263834" y="1866946"/>
                    <a:pt x="4250399" y="1866946"/>
                  </a:cubicBezTo>
                  <a:lnTo>
                    <a:pt x="24327" y="1866946"/>
                  </a:lnTo>
                  <a:cubicBezTo>
                    <a:pt x="10891" y="1866946"/>
                    <a:pt x="0" y="1856054"/>
                    <a:pt x="0" y="1842619"/>
                  </a:cubicBezTo>
                  <a:lnTo>
                    <a:pt x="0" y="24327"/>
                  </a:lnTo>
                  <a:cubicBezTo>
                    <a:pt x="0" y="10891"/>
                    <a:pt x="10891" y="0"/>
                    <a:pt x="24327" y="0"/>
                  </a:cubicBezTo>
                  <a:close/>
                </a:path>
              </a:pathLst>
            </a:custGeom>
            <a:solidFill>
              <a:srgbClr val="F1F2F2"/>
            </a:solidFill>
          </p:spPr>
        </p:sp>
        <p:sp>
          <p:nvSpPr>
            <p:cNvPr name="TextBox 4" id="4"/>
            <p:cNvSpPr txBox="true"/>
            <p:nvPr/>
          </p:nvSpPr>
          <p:spPr>
            <a:xfrm>
              <a:off x="0" y="-38100"/>
              <a:ext cx="4274726" cy="1905046"/>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455841" y="8740298"/>
            <a:ext cx="20004189" cy="1104251"/>
            <a:chOff x="0" y="0"/>
            <a:chExt cx="5268593" cy="290832"/>
          </a:xfrm>
        </p:grpSpPr>
        <p:sp>
          <p:nvSpPr>
            <p:cNvPr name="Freeform 6" id="6"/>
            <p:cNvSpPr/>
            <p:nvPr/>
          </p:nvSpPr>
          <p:spPr>
            <a:xfrm flipH="false" flipV="false" rot="0">
              <a:off x="0" y="0"/>
              <a:ext cx="5268593" cy="290832"/>
            </a:xfrm>
            <a:custGeom>
              <a:avLst/>
              <a:gdLst/>
              <a:ahLst/>
              <a:cxnLst/>
              <a:rect r="r" b="b" t="t" l="l"/>
              <a:pathLst>
                <a:path h="290832" w="5268593">
                  <a:moveTo>
                    <a:pt x="0" y="0"/>
                  </a:moveTo>
                  <a:lnTo>
                    <a:pt x="5268593" y="0"/>
                  </a:lnTo>
                  <a:lnTo>
                    <a:pt x="5268593" y="290832"/>
                  </a:lnTo>
                  <a:lnTo>
                    <a:pt x="0" y="290832"/>
                  </a:lnTo>
                  <a:close/>
                </a:path>
              </a:pathLst>
            </a:custGeom>
            <a:solidFill>
              <a:srgbClr val="DDDEDE"/>
            </a:solidFill>
          </p:spPr>
        </p:sp>
        <p:sp>
          <p:nvSpPr>
            <p:cNvPr name="TextBox 7" id="7"/>
            <p:cNvSpPr txBox="true"/>
            <p:nvPr/>
          </p:nvSpPr>
          <p:spPr>
            <a:xfrm>
              <a:off x="0" y="-38100"/>
              <a:ext cx="5268593" cy="328932"/>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2614676" y="532535"/>
            <a:ext cx="13431555" cy="1996075"/>
            <a:chOff x="0" y="0"/>
            <a:chExt cx="3537529" cy="525715"/>
          </a:xfrm>
        </p:grpSpPr>
        <p:sp>
          <p:nvSpPr>
            <p:cNvPr name="Freeform 9" id="9"/>
            <p:cNvSpPr/>
            <p:nvPr/>
          </p:nvSpPr>
          <p:spPr>
            <a:xfrm flipH="false" flipV="false" rot="0">
              <a:off x="0" y="0"/>
              <a:ext cx="3537529" cy="525715"/>
            </a:xfrm>
            <a:custGeom>
              <a:avLst/>
              <a:gdLst/>
              <a:ahLst/>
              <a:cxnLst/>
              <a:rect r="r" b="b" t="t" l="l"/>
              <a:pathLst>
                <a:path h="525715" w="3537529">
                  <a:moveTo>
                    <a:pt x="29396" y="0"/>
                  </a:moveTo>
                  <a:lnTo>
                    <a:pt x="3508132" y="0"/>
                  </a:lnTo>
                  <a:cubicBezTo>
                    <a:pt x="3524367" y="0"/>
                    <a:pt x="3537529" y="13161"/>
                    <a:pt x="3537529" y="29396"/>
                  </a:cubicBezTo>
                  <a:lnTo>
                    <a:pt x="3537529" y="496319"/>
                  </a:lnTo>
                  <a:cubicBezTo>
                    <a:pt x="3537529" y="512554"/>
                    <a:pt x="3524367" y="525715"/>
                    <a:pt x="3508132" y="525715"/>
                  </a:cubicBezTo>
                  <a:lnTo>
                    <a:pt x="29396" y="525715"/>
                  </a:lnTo>
                  <a:cubicBezTo>
                    <a:pt x="13161" y="525715"/>
                    <a:pt x="0" y="512554"/>
                    <a:pt x="0" y="496319"/>
                  </a:cubicBezTo>
                  <a:lnTo>
                    <a:pt x="0" y="29396"/>
                  </a:lnTo>
                  <a:cubicBezTo>
                    <a:pt x="0" y="13161"/>
                    <a:pt x="13161" y="0"/>
                    <a:pt x="29396" y="0"/>
                  </a:cubicBezTo>
                  <a:close/>
                </a:path>
              </a:pathLst>
            </a:custGeom>
            <a:solidFill>
              <a:srgbClr val="DDDEDE"/>
            </a:solidFill>
          </p:spPr>
        </p:sp>
        <p:sp>
          <p:nvSpPr>
            <p:cNvPr name="TextBox 10" id="10"/>
            <p:cNvSpPr txBox="true"/>
            <p:nvPr/>
          </p:nvSpPr>
          <p:spPr>
            <a:xfrm>
              <a:off x="0" y="-38100"/>
              <a:ext cx="3537529" cy="563815"/>
            </a:xfrm>
            <a:prstGeom prst="rect">
              <a:avLst/>
            </a:prstGeom>
          </p:spPr>
          <p:txBody>
            <a:bodyPr anchor="ctr" rtlCol="false" tIns="50800" lIns="50800" bIns="50800" rIns="50800"/>
            <a:lstStyle/>
            <a:p>
              <a:pPr algn="ctr">
                <a:lnSpc>
                  <a:spcPts val="2659"/>
                </a:lnSpc>
              </a:pPr>
            </a:p>
          </p:txBody>
        </p:sp>
      </p:grpSp>
      <p:sp>
        <p:nvSpPr>
          <p:cNvPr name="TextBox 11" id="11"/>
          <p:cNvSpPr txBox="true"/>
          <p:nvPr/>
        </p:nvSpPr>
        <p:spPr>
          <a:xfrm rot="0">
            <a:off x="1821688" y="2665934"/>
            <a:ext cx="15017531" cy="1047750"/>
          </a:xfrm>
          <a:prstGeom prst="rect">
            <a:avLst/>
          </a:prstGeom>
        </p:spPr>
        <p:txBody>
          <a:bodyPr anchor="t" rtlCol="false" tIns="0" lIns="0" bIns="0" rIns="0">
            <a:spAutoFit/>
          </a:bodyPr>
          <a:lstStyle/>
          <a:p>
            <a:pPr algn="l">
              <a:lnSpc>
                <a:spcPts val="4200"/>
              </a:lnSpc>
            </a:pPr>
            <a:r>
              <a:rPr lang="en-US" sz="3000" b="true">
                <a:solidFill>
                  <a:srgbClr val="000000"/>
                </a:solidFill>
                <a:latin typeface="Nunito Bold"/>
                <a:ea typeface="Nunito Bold"/>
                <a:cs typeface="Nunito Bold"/>
                <a:sym typeface="Nunito Bold"/>
              </a:rPr>
              <a:t>What Are the Benefits of Using Git?</a:t>
            </a:r>
          </a:p>
          <a:p>
            <a:pPr algn="l">
              <a:lnSpc>
                <a:spcPts val="4200"/>
              </a:lnSpc>
            </a:pPr>
          </a:p>
        </p:txBody>
      </p:sp>
      <p:sp>
        <p:nvSpPr>
          <p:cNvPr name="Freeform 12" id="12"/>
          <p:cNvSpPr/>
          <p:nvPr/>
        </p:nvSpPr>
        <p:spPr>
          <a:xfrm flipH="false" flipV="false" rot="4302480">
            <a:off x="16435990" y="335858"/>
            <a:ext cx="2722598" cy="2788509"/>
          </a:xfrm>
          <a:custGeom>
            <a:avLst/>
            <a:gdLst/>
            <a:ahLst/>
            <a:cxnLst/>
            <a:rect r="r" b="b" t="t" l="l"/>
            <a:pathLst>
              <a:path h="2788509" w="2722598">
                <a:moveTo>
                  <a:pt x="0" y="0"/>
                </a:moveTo>
                <a:lnTo>
                  <a:pt x="2722599" y="0"/>
                </a:lnTo>
                <a:lnTo>
                  <a:pt x="2722599" y="2788508"/>
                </a:lnTo>
                <a:lnTo>
                  <a:pt x="0" y="278850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3" id="13"/>
          <p:cNvSpPr txBox="true"/>
          <p:nvPr/>
        </p:nvSpPr>
        <p:spPr>
          <a:xfrm rot="0">
            <a:off x="2614676" y="904875"/>
            <a:ext cx="13114668" cy="1127571"/>
          </a:xfrm>
          <a:prstGeom prst="rect">
            <a:avLst/>
          </a:prstGeom>
        </p:spPr>
        <p:txBody>
          <a:bodyPr anchor="t" rtlCol="false" tIns="0" lIns="0" bIns="0" rIns="0">
            <a:spAutoFit/>
          </a:bodyPr>
          <a:lstStyle/>
          <a:p>
            <a:pPr algn="ctr">
              <a:lnSpc>
                <a:spcPts val="9250"/>
              </a:lnSpc>
            </a:pPr>
            <a:r>
              <a:rPr lang="en-US" sz="6607">
                <a:solidFill>
                  <a:srgbClr val="000000"/>
                </a:solidFill>
                <a:latin typeface="Fredoka"/>
                <a:ea typeface="Fredoka"/>
                <a:cs typeface="Fredoka"/>
                <a:sym typeface="Fredoka"/>
              </a:rPr>
              <a:t>GIT AND GITHUB OVERVIEW</a:t>
            </a:r>
          </a:p>
        </p:txBody>
      </p:sp>
      <p:sp>
        <p:nvSpPr>
          <p:cNvPr name="TextBox 14" id="14"/>
          <p:cNvSpPr txBox="true"/>
          <p:nvPr/>
        </p:nvSpPr>
        <p:spPr>
          <a:xfrm rot="0">
            <a:off x="1821688" y="3313634"/>
            <a:ext cx="15017531" cy="5314950"/>
          </a:xfrm>
          <a:prstGeom prst="rect">
            <a:avLst/>
          </a:prstGeom>
        </p:spPr>
        <p:txBody>
          <a:bodyPr anchor="t" rtlCol="false" tIns="0" lIns="0" bIns="0" rIns="0">
            <a:spAutoFit/>
          </a:bodyPr>
          <a:lstStyle/>
          <a:p>
            <a:pPr algn="l">
              <a:lnSpc>
                <a:spcPts val="4200"/>
              </a:lnSpc>
            </a:pPr>
            <a:r>
              <a:rPr lang="en-US" sz="3000">
                <a:solidFill>
                  <a:srgbClr val="000000"/>
                </a:solidFill>
                <a:latin typeface="Nunito"/>
                <a:ea typeface="Nunito"/>
                <a:cs typeface="Nunito"/>
                <a:sym typeface="Nunito"/>
              </a:rPr>
              <a:t>Git’s unique features translate into tangible benefits that enhance development workflows:</a:t>
            </a:r>
          </a:p>
          <a:p>
            <a:pPr algn="l">
              <a:lnSpc>
                <a:spcPts val="4200"/>
              </a:lnSpc>
            </a:pPr>
            <a:r>
              <a:rPr lang="en-US" sz="3000">
                <a:solidFill>
                  <a:srgbClr val="000000"/>
                </a:solidFill>
                <a:latin typeface="Nunito"/>
                <a:ea typeface="Nunito"/>
                <a:cs typeface="Nunito"/>
                <a:sym typeface="Nunito"/>
              </a:rPr>
              <a:t>Team Collaboration: </a:t>
            </a:r>
          </a:p>
          <a:p>
            <a:pPr algn="l">
              <a:lnSpc>
                <a:spcPts val="4200"/>
              </a:lnSpc>
            </a:pPr>
            <a:r>
              <a:rPr lang="en-US" sz="3000">
                <a:solidFill>
                  <a:srgbClr val="000000"/>
                </a:solidFill>
                <a:latin typeface="Nunito"/>
                <a:ea typeface="Nunito"/>
                <a:cs typeface="Nunito"/>
                <a:sym typeface="Nunito"/>
              </a:rPr>
              <a:t> In projects with multiple contributors, Git prevents code conflicts by isolating work in branches, allowing developers to merge their efforts seamlessly.</a:t>
            </a:r>
          </a:p>
          <a:p>
            <a:pPr algn="l">
              <a:lnSpc>
                <a:spcPts val="4200"/>
              </a:lnSpc>
            </a:pPr>
            <a:r>
              <a:rPr lang="en-US" sz="3000">
                <a:solidFill>
                  <a:srgbClr val="000000"/>
                </a:solidFill>
                <a:latin typeface="Nunito"/>
                <a:ea typeface="Nunito"/>
                <a:cs typeface="Nunito"/>
                <a:sym typeface="Nunito"/>
              </a:rPr>
              <a:t>Adaptability to Change: </a:t>
            </a:r>
          </a:p>
          <a:p>
            <a:pPr algn="l">
              <a:lnSpc>
                <a:spcPts val="4200"/>
              </a:lnSpc>
            </a:pPr>
            <a:r>
              <a:rPr lang="en-US" sz="3000">
                <a:solidFill>
                  <a:srgbClr val="000000"/>
                </a:solidFill>
                <a:latin typeface="Nunito"/>
                <a:ea typeface="Nunito"/>
                <a:cs typeface="Nunito"/>
                <a:sym typeface="Nunito"/>
              </a:rPr>
              <a:t> Software requirements often shift mid-project. Git’s versioning and branching capabilities let developers revert to earlier states or pivot to new directions without disrupting the main codebase.</a:t>
            </a:r>
          </a:p>
          <a:p>
            <a:pPr algn="l">
              <a:lnSpc>
                <a:spcPts val="4200"/>
              </a:lnSpc>
            </a:pPr>
          </a:p>
        </p:txBody>
      </p:sp>
    </p:spTree>
  </p:cSld>
  <p:clrMapOvr>
    <a:masterClrMapping/>
  </p:clrMapOvr>
</p:sld>
</file>

<file path=ppt/slides/slide4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1919996"/>
            <a:ext cx="16230600" cy="7088560"/>
            <a:chOff x="0" y="0"/>
            <a:chExt cx="4274726" cy="1866946"/>
          </a:xfrm>
        </p:grpSpPr>
        <p:sp>
          <p:nvSpPr>
            <p:cNvPr name="Freeform 3" id="3"/>
            <p:cNvSpPr/>
            <p:nvPr/>
          </p:nvSpPr>
          <p:spPr>
            <a:xfrm flipH="false" flipV="false" rot="0">
              <a:off x="0" y="0"/>
              <a:ext cx="4274726" cy="1866946"/>
            </a:xfrm>
            <a:custGeom>
              <a:avLst/>
              <a:gdLst/>
              <a:ahLst/>
              <a:cxnLst/>
              <a:rect r="r" b="b" t="t" l="l"/>
              <a:pathLst>
                <a:path h="1866946" w="4274726">
                  <a:moveTo>
                    <a:pt x="24327" y="0"/>
                  </a:moveTo>
                  <a:lnTo>
                    <a:pt x="4250399" y="0"/>
                  </a:lnTo>
                  <a:cubicBezTo>
                    <a:pt x="4263834" y="0"/>
                    <a:pt x="4274726" y="10891"/>
                    <a:pt x="4274726" y="24327"/>
                  </a:cubicBezTo>
                  <a:lnTo>
                    <a:pt x="4274726" y="1842619"/>
                  </a:lnTo>
                  <a:cubicBezTo>
                    <a:pt x="4274726" y="1856054"/>
                    <a:pt x="4263834" y="1866946"/>
                    <a:pt x="4250399" y="1866946"/>
                  </a:cubicBezTo>
                  <a:lnTo>
                    <a:pt x="24327" y="1866946"/>
                  </a:lnTo>
                  <a:cubicBezTo>
                    <a:pt x="10891" y="1866946"/>
                    <a:pt x="0" y="1856054"/>
                    <a:pt x="0" y="1842619"/>
                  </a:cubicBezTo>
                  <a:lnTo>
                    <a:pt x="0" y="24327"/>
                  </a:lnTo>
                  <a:cubicBezTo>
                    <a:pt x="0" y="10891"/>
                    <a:pt x="10891" y="0"/>
                    <a:pt x="24327" y="0"/>
                  </a:cubicBezTo>
                  <a:close/>
                </a:path>
              </a:pathLst>
            </a:custGeom>
            <a:solidFill>
              <a:srgbClr val="F1F2F2"/>
            </a:solidFill>
          </p:spPr>
        </p:sp>
        <p:sp>
          <p:nvSpPr>
            <p:cNvPr name="TextBox 4" id="4"/>
            <p:cNvSpPr txBox="true"/>
            <p:nvPr/>
          </p:nvSpPr>
          <p:spPr>
            <a:xfrm>
              <a:off x="0" y="-38100"/>
              <a:ext cx="4274726" cy="1905046"/>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455841" y="8740298"/>
            <a:ext cx="20004189" cy="1104251"/>
            <a:chOff x="0" y="0"/>
            <a:chExt cx="5268593" cy="290832"/>
          </a:xfrm>
        </p:grpSpPr>
        <p:sp>
          <p:nvSpPr>
            <p:cNvPr name="Freeform 6" id="6"/>
            <p:cNvSpPr/>
            <p:nvPr/>
          </p:nvSpPr>
          <p:spPr>
            <a:xfrm flipH="false" flipV="false" rot="0">
              <a:off x="0" y="0"/>
              <a:ext cx="5268593" cy="290832"/>
            </a:xfrm>
            <a:custGeom>
              <a:avLst/>
              <a:gdLst/>
              <a:ahLst/>
              <a:cxnLst/>
              <a:rect r="r" b="b" t="t" l="l"/>
              <a:pathLst>
                <a:path h="290832" w="5268593">
                  <a:moveTo>
                    <a:pt x="0" y="0"/>
                  </a:moveTo>
                  <a:lnTo>
                    <a:pt x="5268593" y="0"/>
                  </a:lnTo>
                  <a:lnTo>
                    <a:pt x="5268593" y="290832"/>
                  </a:lnTo>
                  <a:lnTo>
                    <a:pt x="0" y="290832"/>
                  </a:lnTo>
                  <a:close/>
                </a:path>
              </a:pathLst>
            </a:custGeom>
            <a:solidFill>
              <a:srgbClr val="DDDEDE"/>
            </a:solidFill>
          </p:spPr>
        </p:sp>
        <p:sp>
          <p:nvSpPr>
            <p:cNvPr name="TextBox 7" id="7"/>
            <p:cNvSpPr txBox="true"/>
            <p:nvPr/>
          </p:nvSpPr>
          <p:spPr>
            <a:xfrm>
              <a:off x="0" y="-38100"/>
              <a:ext cx="5268593" cy="328932"/>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2614676" y="532535"/>
            <a:ext cx="13431555" cy="1996075"/>
            <a:chOff x="0" y="0"/>
            <a:chExt cx="3537529" cy="525715"/>
          </a:xfrm>
        </p:grpSpPr>
        <p:sp>
          <p:nvSpPr>
            <p:cNvPr name="Freeform 9" id="9"/>
            <p:cNvSpPr/>
            <p:nvPr/>
          </p:nvSpPr>
          <p:spPr>
            <a:xfrm flipH="false" flipV="false" rot="0">
              <a:off x="0" y="0"/>
              <a:ext cx="3537529" cy="525715"/>
            </a:xfrm>
            <a:custGeom>
              <a:avLst/>
              <a:gdLst/>
              <a:ahLst/>
              <a:cxnLst/>
              <a:rect r="r" b="b" t="t" l="l"/>
              <a:pathLst>
                <a:path h="525715" w="3537529">
                  <a:moveTo>
                    <a:pt x="29396" y="0"/>
                  </a:moveTo>
                  <a:lnTo>
                    <a:pt x="3508132" y="0"/>
                  </a:lnTo>
                  <a:cubicBezTo>
                    <a:pt x="3524367" y="0"/>
                    <a:pt x="3537529" y="13161"/>
                    <a:pt x="3537529" y="29396"/>
                  </a:cubicBezTo>
                  <a:lnTo>
                    <a:pt x="3537529" y="496319"/>
                  </a:lnTo>
                  <a:cubicBezTo>
                    <a:pt x="3537529" y="512554"/>
                    <a:pt x="3524367" y="525715"/>
                    <a:pt x="3508132" y="525715"/>
                  </a:cubicBezTo>
                  <a:lnTo>
                    <a:pt x="29396" y="525715"/>
                  </a:lnTo>
                  <a:cubicBezTo>
                    <a:pt x="13161" y="525715"/>
                    <a:pt x="0" y="512554"/>
                    <a:pt x="0" y="496319"/>
                  </a:cubicBezTo>
                  <a:lnTo>
                    <a:pt x="0" y="29396"/>
                  </a:lnTo>
                  <a:cubicBezTo>
                    <a:pt x="0" y="13161"/>
                    <a:pt x="13161" y="0"/>
                    <a:pt x="29396" y="0"/>
                  </a:cubicBezTo>
                  <a:close/>
                </a:path>
              </a:pathLst>
            </a:custGeom>
            <a:solidFill>
              <a:srgbClr val="DDDEDE"/>
            </a:solidFill>
          </p:spPr>
        </p:sp>
        <p:sp>
          <p:nvSpPr>
            <p:cNvPr name="TextBox 10" id="10"/>
            <p:cNvSpPr txBox="true"/>
            <p:nvPr/>
          </p:nvSpPr>
          <p:spPr>
            <a:xfrm>
              <a:off x="0" y="-38100"/>
              <a:ext cx="3537529" cy="563815"/>
            </a:xfrm>
            <a:prstGeom prst="rect">
              <a:avLst/>
            </a:prstGeom>
          </p:spPr>
          <p:txBody>
            <a:bodyPr anchor="ctr" rtlCol="false" tIns="50800" lIns="50800" bIns="50800" rIns="50800"/>
            <a:lstStyle/>
            <a:p>
              <a:pPr algn="ctr">
                <a:lnSpc>
                  <a:spcPts val="2659"/>
                </a:lnSpc>
              </a:pPr>
            </a:p>
          </p:txBody>
        </p:sp>
      </p:grpSp>
      <p:sp>
        <p:nvSpPr>
          <p:cNvPr name="TextBox 11" id="11"/>
          <p:cNvSpPr txBox="true"/>
          <p:nvPr/>
        </p:nvSpPr>
        <p:spPr>
          <a:xfrm rot="0">
            <a:off x="1821688" y="2665934"/>
            <a:ext cx="15017531" cy="1047750"/>
          </a:xfrm>
          <a:prstGeom prst="rect">
            <a:avLst/>
          </a:prstGeom>
        </p:spPr>
        <p:txBody>
          <a:bodyPr anchor="t" rtlCol="false" tIns="0" lIns="0" bIns="0" rIns="0">
            <a:spAutoFit/>
          </a:bodyPr>
          <a:lstStyle/>
          <a:p>
            <a:pPr algn="l">
              <a:lnSpc>
                <a:spcPts val="4200"/>
              </a:lnSpc>
            </a:pPr>
            <a:r>
              <a:rPr lang="en-US" sz="3000" b="true">
                <a:solidFill>
                  <a:srgbClr val="000000"/>
                </a:solidFill>
                <a:latin typeface="Nunito Bold"/>
                <a:ea typeface="Nunito Bold"/>
                <a:cs typeface="Nunito Bold"/>
                <a:sym typeface="Nunito Bold"/>
              </a:rPr>
              <a:t>What Are the Benefits of Using Git?</a:t>
            </a:r>
          </a:p>
          <a:p>
            <a:pPr algn="l">
              <a:lnSpc>
                <a:spcPts val="4200"/>
              </a:lnSpc>
            </a:pPr>
          </a:p>
        </p:txBody>
      </p:sp>
      <p:sp>
        <p:nvSpPr>
          <p:cNvPr name="Freeform 12" id="12"/>
          <p:cNvSpPr/>
          <p:nvPr/>
        </p:nvSpPr>
        <p:spPr>
          <a:xfrm flipH="false" flipV="false" rot="4302480">
            <a:off x="16435990" y="335858"/>
            <a:ext cx="2722598" cy="2788509"/>
          </a:xfrm>
          <a:custGeom>
            <a:avLst/>
            <a:gdLst/>
            <a:ahLst/>
            <a:cxnLst/>
            <a:rect r="r" b="b" t="t" l="l"/>
            <a:pathLst>
              <a:path h="2788509" w="2722598">
                <a:moveTo>
                  <a:pt x="0" y="0"/>
                </a:moveTo>
                <a:lnTo>
                  <a:pt x="2722599" y="0"/>
                </a:lnTo>
                <a:lnTo>
                  <a:pt x="2722599" y="2788508"/>
                </a:lnTo>
                <a:lnTo>
                  <a:pt x="0" y="278850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3" id="13"/>
          <p:cNvSpPr txBox="true"/>
          <p:nvPr/>
        </p:nvSpPr>
        <p:spPr>
          <a:xfrm rot="0">
            <a:off x="2614676" y="904875"/>
            <a:ext cx="13114668" cy="1127571"/>
          </a:xfrm>
          <a:prstGeom prst="rect">
            <a:avLst/>
          </a:prstGeom>
        </p:spPr>
        <p:txBody>
          <a:bodyPr anchor="t" rtlCol="false" tIns="0" lIns="0" bIns="0" rIns="0">
            <a:spAutoFit/>
          </a:bodyPr>
          <a:lstStyle/>
          <a:p>
            <a:pPr algn="ctr">
              <a:lnSpc>
                <a:spcPts val="9250"/>
              </a:lnSpc>
            </a:pPr>
            <a:r>
              <a:rPr lang="en-US" sz="6607">
                <a:solidFill>
                  <a:srgbClr val="000000"/>
                </a:solidFill>
                <a:latin typeface="Fredoka"/>
                <a:ea typeface="Fredoka"/>
                <a:cs typeface="Fredoka"/>
                <a:sym typeface="Fredoka"/>
              </a:rPr>
              <a:t>GIT AND GITHUB OVERVIEW</a:t>
            </a:r>
          </a:p>
        </p:txBody>
      </p:sp>
      <p:sp>
        <p:nvSpPr>
          <p:cNvPr name="TextBox 14" id="14"/>
          <p:cNvSpPr txBox="true"/>
          <p:nvPr/>
        </p:nvSpPr>
        <p:spPr>
          <a:xfrm rot="0">
            <a:off x="1821688" y="3403074"/>
            <a:ext cx="15017531" cy="4248150"/>
          </a:xfrm>
          <a:prstGeom prst="rect">
            <a:avLst/>
          </a:prstGeom>
        </p:spPr>
        <p:txBody>
          <a:bodyPr anchor="t" rtlCol="false" tIns="0" lIns="0" bIns="0" rIns="0">
            <a:spAutoFit/>
          </a:bodyPr>
          <a:lstStyle/>
          <a:p>
            <a:pPr algn="l">
              <a:lnSpc>
                <a:spcPts val="4200"/>
              </a:lnSpc>
            </a:pPr>
            <a:r>
              <a:rPr lang="en-US" sz="3000">
                <a:solidFill>
                  <a:srgbClr val="000000"/>
                </a:solidFill>
                <a:latin typeface="Nunito"/>
                <a:ea typeface="Nunito"/>
                <a:cs typeface="Nunito"/>
                <a:sym typeface="Nunito"/>
              </a:rPr>
              <a:t>Robust Branching:</a:t>
            </a:r>
          </a:p>
          <a:p>
            <a:pPr algn="l">
              <a:lnSpc>
                <a:spcPts val="4200"/>
              </a:lnSpc>
            </a:pPr>
            <a:r>
              <a:rPr lang="en-US" sz="3000">
                <a:solidFill>
                  <a:srgbClr val="000000"/>
                </a:solidFill>
                <a:latin typeface="Nunito"/>
                <a:ea typeface="Nunito"/>
                <a:cs typeface="Nunito"/>
                <a:sym typeface="Nunito"/>
              </a:rPr>
              <a:t> Git’s lightweight branching model supports parallel development—think feature experimentation, bug fixes, or release preparation—all within the same repository.</a:t>
            </a:r>
          </a:p>
          <a:p>
            <a:pPr algn="l">
              <a:lnSpc>
                <a:spcPts val="4200"/>
              </a:lnSpc>
            </a:pPr>
            <a:r>
              <a:rPr lang="en-US" sz="3000">
                <a:solidFill>
                  <a:srgbClr val="000000"/>
                </a:solidFill>
                <a:latin typeface="Nunito"/>
                <a:ea typeface="Nunito"/>
                <a:cs typeface="Nunito"/>
                <a:sym typeface="Nunito"/>
              </a:rPr>
              <a:t>Speed and Simplicity:</a:t>
            </a:r>
          </a:p>
          <a:p>
            <a:pPr algn="l">
              <a:lnSpc>
                <a:spcPts val="4200"/>
              </a:lnSpc>
            </a:pPr>
            <a:r>
              <a:rPr lang="en-US" sz="3000">
                <a:solidFill>
                  <a:srgbClr val="000000"/>
                </a:solidFill>
                <a:latin typeface="Nunito"/>
                <a:ea typeface="Nunito"/>
                <a:cs typeface="Nunito"/>
                <a:sym typeface="Nunito"/>
              </a:rPr>
              <a:t> Git’s commands are fast and intuitive, reducing the overhead of version control tasks.</a:t>
            </a:r>
          </a:p>
          <a:p>
            <a:pPr algn="l">
              <a:lnSpc>
                <a:spcPts val="4200"/>
              </a:lnSpc>
            </a:pPr>
            <a:r>
              <a:rPr lang="en-US" sz="3000">
                <a:solidFill>
                  <a:srgbClr val="000000"/>
                </a:solidFill>
                <a:latin typeface="Nunito"/>
                <a:ea typeface="Nunito"/>
                <a:cs typeface="Nunito"/>
                <a:sym typeface="Nunito"/>
              </a:rPr>
              <a:t>Seamless Merging: </a:t>
            </a:r>
          </a:p>
          <a:p>
            <a:pPr algn="l">
              <a:lnSpc>
                <a:spcPts val="4200"/>
              </a:lnSpc>
            </a:pPr>
            <a:r>
              <a:rPr lang="en-US" sz="3000">
                <a:solidFill>
                  <a:srgbClr val="000000"/>
                </a:solidFill>
                <a:latin typeface="Nunito"/>
                <a:ea typeface="Nunito"/>
                <a:cs typeface="Nunito"/>
                <a:sym typeface="Nunito"/>
              </a:rPr>
              <a:t> Combining branches is straightforward, thanks to Git’s snapshot system, which minimizes merge conflicts and simplifies integration.</a:t>
            </a:r>
          </a:p>
        </p:txBody>
      </p:sp>
    </p:spTree>
  </p:cSld>
  <p:clrMapOvr>
    <a:masterClrMapping/>
  </p:clrMapOvr>
</p:sld>
</file>

<file path=ppt/slides/slide4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1919996"/>
            <a:ext cx="16230600" cy="7088560"/>
            <a:chOff x="0" y="0"/>
            <a:chExt cx="4274726" cy="1866946"/>
          </a:xfrm>
        </p:grpSpPr>
        <p:sp>
          <p:nvSpPr>
            <p:cNvPr name="Freeform 3" id="3"/>
            <p:cNvSpPr/>
            <p:nvPr/>
          </p:nvSpPr>
          <p:spPr>
            <a:xfrm flipH="false" flipV="false" rot="0">
              <a:off x="0" y="0"/>
              <a:ext cx="4274726" cy="1866946"/>
            </a:xfrm>
            <a:custGeom>
              <a:avLst/>
              <a:gdLst/>
              <a:ahLst/>
              <a:cxnLst/>
              <a:rect r="r" b="b" t="t" l="l"/>
              <a:pathLst>
                <a:path h="1866946" w="4274726">
                  <a:moveTo>
                    <a:pt x="24327" y="0"/>
                  </a:moveTo>
                  <a:lnTo>
                    <a:pt x="4250399" y="0"/>
                  </a:lnTo>
                  <a:cubicBezTo>
                    <a:pt x="4263834" y="0"/>
                    <a:pt x="4274726" y="10891"/>
                    <a:pt x="4274726" y="24327"/>
                  </a:cubicBezTo>
                  <a:lnTo>
                    <a:pt x="4274726" y="1842619"/>
                  </a:lnTo>
                  <a:cubicBezTo>
                    <a:pt x="4274726" y="1856054"/>
                    <a:pt x="4263834" y="1866946"/>
                    <a:pt x="4250399" y="1866946"/>
                  </a:cubicBezTo>
                  <a:lnTo>
                    <a:pt x="24327" y="1866946"/>
                  </a:lnTo>
                  <a:cubicBezTo>
                    <a:pt x="10891" y="1866946"/>
                    <a:pt x="0" y="1856054"/>
                    <a:pt x="0" y="1842619"/>
                  </a:cubicBezTo>
                  <a:lnTo>
                    <a:pt x="0" y="24327"/>
                  </a:lnTo>
                  <a:cubicBezTo>
                    <a:pt x="0" y="10891"/>
                    <a:pt x="10891" y="0"/>
                    <a:pt x="24327" y="0"/>
                  </a:cubicBezTo>
                  <a:close/>
                </a:path>
              </a:pathLst>
            </a:custGeom>
            <a:solidFill>
              <a:srgbClr val="F1F2F2"/>
            </a:solidFill>
          </p:spPr>
        </p:sp>
        <p:sp>
          <p:nvSpPr>
            <p:cNvPr name="TextBox 4" id="4"/>
            <p:cNvSpPr txBox="true"/>
            <p:nvPr/>
          </p:nvSpPr>
          <p:spPr>
            <a:xfrm>
              <a:off x="0" y="-38100"/>
              <a:ext cx="4274726" cy="1905046"/>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455841" y="8740298"/>
            <a:ext cx="20004189" cy="1104251"/>
            <a:chOff x="0" y="0"/>
            <a:chExt cx="5268593" cy="290832"/>
          </a:xfrm>
        </p:grpSpPr>
        <p:sp>
          <p:nvSpPr>
            <p:cNvPr name="Freeform 6" id="6"/>
            <p:cNvSpPr/>
            <p:nvPr/>
          </p:nvSpPr>
          <p:spPr>
            <a:xfrm flipH="false" flipV="false" rot="0">
              <a:off x="0" y="0"/>
              <a:ext cx="5268593" cy="290832"/>
            </a:xfrm>
            <a:custGeom>
              <a:avLst/>
              <a:gdLst/>
              <a:ahLst/>
              <a:cxnLst/>
              <a:rect r="r" b="b" t="t" l="l"/>
              <a:pathLst>
                <a:path h="290832" w="5268593">
                  <a:moveTo>
                    <a:pt x="0" y="0"/>
                  </a:moveTo>
                  <a:lnTo>
                    <a:pt x="5268593" y="0"/>
                  </a:lnTo>
                  <a:lnTo>
                    <a:pt x="5268593" y="290832"/>
                  </a:lnTo>
                  <a:lnTo>
                    <a:pt x="0" y="290832"/>
                  </a:lnTo>
                  <a:close/>
                </a:path>
              </a:pathLst>
            </a:custGeom>
            <a:solidFill>
              <a:srgbClr val="DDDEDE"/>
            </a:solidFill>
          </p:spPr>
        </p:sp>
        <p:sp>
          <p:nvSpPr>
            <p:cNvPr name="TextBox 7" id="7"/>
            <p:cNvSpPr txBox="true"/>
            <p:nvPr/>
          </p:nvSpPr>
          <p:spPr>
            <a:xfrm>
              <a:off x="0" y="-38100"/>
              <a:ext cx="5268593" cy="328932"/>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2614676" y="532535"/>
            <a:ext cx="13431555" cy="1996075"/>
            <a:chOff x="0" y="0"/>
            <a:chExt cx="3537529" cy="525715"/>
          </a:xfrm>
        </p:grpSpPr>
        <p:sp>
          <p:nvSpPr>
            <p:cNvPr name="Freeform 9" id="9"/>
            <p:cNvSpPr/>
            <p:nvPr/>
          </p:nvSpPr>
          <p:spPr>
            <a:xfrm flipH="false" flipV="false" rot="0">
              <a:off x="0" y="0"/>
              <a:ext cx="3537529" cy="525715"/>
            </a:xfrm>
            <a:custGeom>
              <a:avLst/>
              <a:gdLst/>
              <a:ahLst/>
              <a:cxnLst/>
              <a:rect r="r" b="b" t="t" l="l"/>
              <a:pathLst>
                <a:path h="525715" w="3537529">
                  <a:moveTo>
                    <a:pt x="29396" y="0"/>
                  </a:moveTo>
                  <a:lnTo>
                    <a:pt x="3508132" y="0"/>
                  </a:lnTo>
                  <a:cubicBezTo>
                    <a:pt x="3524367" y="0"/>
                    <a:pt x="3537529" y="13161"/>
                    <a:pt x="3537529" y="29396"/>
                  </a:cubicBezTo>
                  <a:lnTo>
                    <a:pt x="3537529" y="496319"/>
                  </a:lnTo>
                  <a:cubicBezTo>
                    <a:pt x="3537529" y="512554"/>
                    <a:pt x="3524367" y="525715"/>
                    <a:pt x="3508132" y="525715"/>
                  </a:cubicBezTo>
                  <a:lnTo>
                    <a:pt x="29396" y="525715"/>
                  </a:lnTo>
                  <a:cubicBezTo>
                    <a:pt x="13161" y="525715"/>
                    <a:pt x="0" y="512554"/>
                    <a:pt x="0" y="496319"/>
                  </a:cubicBezTo>
                  <a:lnTo>
                    <a:pt x="0" y="29396"/>
                  </a:lnTo>
                  <a:cubicBezTo>
                    <a:pt x="0" y="13161"/>
                    <a:pt x="13161" y="0"/>
                    <a:pt x="29396" y="0"/>
                  </a:cubicBezTo>
                  <a:close/>
                </a:path>
              </a:pathLst>
            </a:custGeom>
            <a:solidFill>
              <a:srgbClr val="DDDEDE"/>
            </a:solidFill>
          </p:spPr>
        </p:sp>
        <p:sp>
          <p:nvSpPr>
            <p:cNvPr name="TextBox 10" id="10"/>
            <p:cNvSpPr txBox="true"/>
            <p:nvPr/>
          </p:nvSpPr>
          <p:spPr>
            <a:xfrm>
              <a:off x="0" y="-38100"/>
              <a:ext cx="3537529" cy="563815"/>
            </a:xfrm>
            <a:prstGeom prst="rect">
              <a:avLst/>
            </a:prstGeom>
          </p:spPr>
          <p:txBody>
            <a:bodyPr anchor="ctr" rtlCol="false" tIns="50800" lIns="50800" bIns="50800" rIns="50800"/>
            <a:lstStyle/>
            <a:p>
              <a:pPr algn="ctr">
                <a:lnSpc>
                  <a:spcPts val="2659"/>
                </a:lnSpc>
              </a:pPr>
            </a:p>
          </p:txBody>
        </p:sp>
      </p:grpSp>
      <p:sp>
        <p:nvSpPr>
          <p:cNvPr name="TextBox 11" id="11"/>
          <p:cNvSpPr txBox="true"/>
          <p:nvPr/>
        </p:nvSpPr>
        <p:spPr>
          <a:xfrm rot="0">
            <a:off x="1821688" y="2665934"/>
            <a:ext cx="15017531" cy="1047750"/>
          </a:xfrm>
          <a:prstGeom prst="rect">
            <a:avLst/>
          </a:prstGeom>
        </p:spPr>
        <p:txBody>
          <a:bodyPr anchor="t" rtlCol="false" tIns="0" lIns="0" bIns="0" rIns="0">
            <a:spAutoFit/>
          </a:bodyPr>
          <a:lstStyle/>
          <a:p>
            <a:pPr algn="l">
              <a:lnSpc>
                <a:spcPts val="4200"/>
              </a:lnSpc>
            </a:pPr>
            <a:r>
              <a:rPr lang="en-US" sz="3000" b="true">
                <a:solidFill>
                  <a:srgbClr val="000000"/>
                </a:solidFill>
                <a:latin typeface="Nunito Bold"/>
                <a:ea typeface="Nunito Bold"/>
                <a:cs typeface="Nunito Bold"/>
                <a:sym typeface="Nunito Bold"/>
              </a:rPr>
              <a:t>What Are the Benefits of Using Git?</a:t>
            </a:r>
          </a:p>
          <a:p>
            <a:pPr algn="l">
              <a:lnSpc>
                <a:spcPts val="4200"/>
              </a:lnSpc>
            </a:pPr>
          </a:p>
        </p:txBody>
      </p:sp>
      <p:sp>
        <p:nvSpPr>
          <p:cNvPr name="Freeform 12" id="12"/>
          <p:cNvSpPr/>
          <p:nvPr/>
        </p:nvSpPr>
        <p:spPr>
          <a:xfrm flipH="false" flipV="false" rot="4302480">
            <a:off x="16435990" y="335858"/>
            <a:ext cx="2722598" cy="2788509"/>
          </a:xfrm>
          <a:custGeom>
            <a:avLst/>
            <a:gdLst/>
            <a:ahLst/>
            <a:cxnLst/>
            <a:rect r="r" b="b" t="t" l="l"/>
            <a:pathLst>
              <a:path h="2788509" w="2722598">
                <a:moveTo>
                  <a:pt x="0" y="0"/>
                </a:moveTo>
                <a:lnTo>
                  <a:pt x="2722599" y="0"/>
                </a:lnTo>
                <a:lnTo>
                  <a:pt x="2722599" y="2788508"/>
                </a:lnTo>
                <a:lnTo>
                  <a:pt x="0" y="278850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3" id="13"/>
          <p:cNvSpPr txBox="true"/>
          <p:nvPr/>
        </p:nvSpPr>
        <p:spPr>
          <a:xfrm rot="0">
            <a:off x="2614676" y="904875"/>
            <a:ext cx="13114668" cy="1127571"/>
          </a:xfrm>
          <a:prstGeom prst="rect">
            <a:avLst/>
          </a:prstGeom>
        </p:spPr>
        <p:txBody>
          <a:bodyPr anchor="t" rtlCol="false" tIns="0" lIns="0" bIns="0" rIns="0">
            <a:spAutoFit/>
          </a:bodyPr>
          <a:lstStyle/>
          <a:p>
            <a:pPr algn="ctr">
              <a:lnSpc>
                <a:spcPts val="9250"/>
              </a:lnSpc>
            </a:pPr>
            <a:r>
              <a:rPr lang="en-US" sz="6607">
                <a:solidFill>
                  <a:srgbClr val="000000"/>
                </a:solidFill>
                <a:latin typeface="Fredoka"/>
                <a:ea typeface="Fredoka"/>
                <a:cs typeface="Fredoka"/>
                <a:sym typeface="Fredoka"/>
              </a:rPr>
              <a:t>GIT AND GITHUB OVERVIEW</a:t>
            </a:r>
          </a:p>
        </p:txBody>
      </p:sp>
      <p:sp>
        <p:nvSpPr>
          <p:cNvPr name="TextBox 14" id="14"/>
          <p:cNvSpPr txBox="true"/>
          <p:nvPr/>
        </p:nvSpPr>
        <p:spPr>
          <a:xfrm rot="0">
            <a:off x="1821688" y="3313634"/>
            <a:ext cx="15017531" cy="4248150"/>
          </a:xfrm>
          <a:prstGeom prst="rect">
            <a:avLst/>
          </a:prstGeom>
        </p:spPr>
        <p:txBody>
          <a:bodyPr anchor="t" rtlCol="false" tIns="0" lIns="0" bIns="0" rIns="0">
            <a:spAutoFit/>
          </a:bodyPr>
          <a:lstStyle/>
          <a:p>
            <a:pPr algn="l">
              <a:lnSpc>
                <a:spcPts val="4200"/>
              </a:lnSpc>
            </a:pPr>
            <a:r>
              <a:rPr lang="en-US" sz="3000">
                <a:solidFill>
                  <a:srgbClr val="000000"/>
                </a:solidFill>
                <a:latin typeface="Nunito"/>
                <a:ea typeface="Nunito"/>
                <a:cs typeface="Nunito"/>
                <a:sym typeface="Nunito"/>
              </a:rPr>
              <a:t>Offline Productivity: </a:t>
            </a:r>
          </a:p>
          <a:p>
            <a:pPr algn="l">
              <a:lnSpc>
                <a:spcPts val="4200"/>
              </a:lnSpc>
            </a:pPr>
            <a:r>
              <a:rPr lang="en-US" sz="3000">
                <a:solidFill>
                  <a:srgbClr val="000000"/>
                </a:solidFill>
                <a:latin typeface="Nunito"/>
                <a:ea typeface="Nunito"/>
                <a:cs typeface="Nunito"/>
                <a:sym typeface="Nunito"/>
              </a:rPr>
              <a:t> Developers can clone a repository and work anywhere, committing changes locally without needing an internet connection until they’re ready to sync.</a:t>
            </a:r>
          </a:p>
          <a:p>
            <a:pPr algn="l">
              <a:lnSpc>
                <a:spcPts val="4200"/>
              </a:lnSpc>
            </a:pPr>
            <a:r>
              <a:rPr lang="en-US" sz="3000">
                <a:solidFill>
                  <a:srgbClr val="000000"/>
                </a:solidFill>
                <a:latin typeface="Nunito"/>
                <a:ea typeface="Nunito"/>
                <a:cs typeface="Nunito"/>
                <a:sym typeface="Nunito"/>
              </a:rPr>
              <a:t>Effortless Deployment: </a:t>
            </a:r>
          </a:p>
          <a:p>
            <a:pPr algn="l">
              <a:lnSpc>
                <a:spcPts val="4200"/>
              </a:lnSpc>
            </a:pPr>
            <a:r>
              <a:rPr lang="en-US" sz="3000">
                <a:solidFill>
                  <a:srgbClr val="000000"/>
                </a:solidFill>
                <a:latin typeface="Nunito"/>
                <a:ea typeface="Nunito"/>
                <a:cs typeface="Nunito"/>
                <a:sym typeface="Nunito"/>
              </a:rPr>
              <a:t>Git streamlines deployment by allowing precise control over which changes are pushed to production environments, reducing deployment errors.</a:t>
            </a:r>
          </a:p>
          <a:p>
            <a:pPr algn="l">
              <a:lnSpc>
                <a:spcPts val="4200"/>
              </a:lnSpc>
            </a:pPr>
            <a:r>
              <a:rPr lang="en-US" sz="3000">
                <a:solidFill>
                  <a:srgbClr val="000000"/>
                </a:solidFill>
                <a:latin typeface="Nunito"/>
                <a:ea typeface="Nunito"/>
                <a:cs typeface="Nunito"/>
                <a:sym typeface="Nunito"/>
              </a:rPr>
              <a:t>Security and Integrity: </a:t>
            </a:r>
          </a:p>
          <a:p>
            <a:pPr algn="l">
              <a:lnSpc>
                <a:spcPts val="4200"/>
              </a:lnSpc>
            </a:pPr>
          </a:p>
        </p:txBody>
      </p:sp>
    </p:spTree>
  </p:cSld>
  <p:clrMapOvr>
    <a:masterClrMapping/>
  </p:clrMapOvr>
</p:sld>
</file>

<file path=ppt/slides/slide4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1919996"/>
            <a:ext cx="16230600" cy="7088560"/>
            <a:chOff x="0" y="0"/>
            <a:chExt cx="4274726" cy="1866946"/>
          </a:xfrm>
        </p:grpSpPr>
        <p:sp>
          <p:nvSpPr>
            <p:cNvPr name="Freeform 3" id="3"/>
            <p:cNvSpPr/>
            <p:nvPr/>
          </p:nvSpPr>
          <p:spPr>
            <a:xfrm flipH="false" flipV="false" rot="0">
              <a:off x="0" y="0"/>
              <a:ext cx="4274726" cy="1866946"/>
            </a:xfrm>
            <a:custGeom>
              <a:avLst/>
              <a:gdLst/>
              <a:ahLst/>
              <a:cxnLst/>
              <a:rect r="r" b="b" t="t" l="l"/>
              <a:pathLst>
                <a:path h="1866946" w="4274726">
                  <a:moveTo>
                    <a:pt x="24327" y="0"/>
                  </a:moveTo>
                  <a:lnTo>
                    <a:pt x="4250399" y="0"/>
                  </a:lnTo>
                  <a:cubicBezTo>
                    <a:pt x="4263834" y="0"/>
                    <a:pt x="4274726" y="10891"/>
                    <a:pt x="4274726" y="24327"/>
                  </a:cubicBezTo>
                  <a:lnTo>
                    <a:pt x="4274726" y="1842619"/>
                  </a:lnTo>
                  <a:cubicBezTo>
                    <a:pt x="4274726" y="1856054"/>
                    <a:pt x="4263834" y="1866946"/>
                    <a:pt x="4250399" y="1866946"/>
                  </a:cubicBezTo>
                  <a:lnTo>
                    <a:pt x="24327" y="1866946"/>
                  </a:lnTo>
                  <a:cubicBezTo>
                    <a:pt x="10891" y="1866946"/>
                    <a:pt x="0" y="1856054"/>
                    <a:pt x="0" y="1842619"/>
                  </a:cubicBezTo>
                  <a:lnTo>
                    <a:pt x="0" y="24327"/>
                  </a:lnTo>
                  <a:cubicBezTo>
                    <a:pt x="0" y="10891"/>
                    <a:pt x="10891" y="0"/>
                    <a:pt x="24327" y="0"/>
                  </a:cubicBezTo>
                  <a:close/>
                </a:path>
              </a:pathLst>
            </a:custGeom>
            <a:solidFill>
              <a:srgbClr val="F1F2F2"/>
            </a:solidFill>
          </p:spPr>
        </p:sp>
        <p:sp>
          <p:nvSpPr>
            <p:cNvPr name="TextBox 4" id="4"/>
            <p:cNvSpPr txBox="true"/>
            <p:nvPr/>
          </p:nvSpPr>
          <p:spPr>
            <a:xfrm>
              <a:off x="0" y="-38100"/>
              <a:ext cx="4274726" cy="1905046"/>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455841" y="8740298"/>
            <a:ext cx="20004189" cy="1104251"/>
            <a:chOff x="0" y="0"/>
            <a:chExt cx="5268593" cy="290832"/>
          </a:xfrm>
        </p:grpSpPr>
        <p:sp>
          <p:nvSpPr>
            <p:cNvPr name="Freeform 6" id="6"/>
            <p:cNvSpPr/>
            <p:nvPr/>
          </p:nvSpPr>
          <p:spPr>
            <a:xfrm flipH="false" flipV="false" rot="0">
              <a:off x="0" y="0"/>
              <a:ext cx="5268593" cy="290832"/>
            </a:xfrm>
            <a:custGeom>
              <a:avLst/>
              <a:gdLst/>
              <a:ahLst/>
              <a:cxnLst/>
              <a:rect r="r" b="b" t="t" l="l"/>
              <a:pathLst>
                <a:path h="290832" w="5268593">
                  <a:moveTo>
                    <a:pt x="0" y="0"/>
                  </a:moveTo>
                  <a:lnTo>
                    <a:pt x="5268593" y="0"/>
                  </a:lnTo>
                  <a:lnTo>
                    <a:pt x="5268593" y="290832"/>
                  </a:lnTo>
                  <a:lnTo>
                    <a:pt x="0" y="290832"/>
                  </a:lnTo>
                  <a:close/>
                </a:path>
              </a:pathLst>
            </a:custGeom>
            <a:solidFill>
              <a:srgbClr val="DDDEDE"/>
            </a:solidFill>
          </p:spPr>
        </p:sp>
        <p:sp>
          <p:nvSpPr>
            <p:cNvPr name="TextBox 7" id="7"/>
            <p:cNvSpPr txBox="true"/>
            <p:nvPr/>
          </p:nvSpPr>
          <p:spPr>
            <a:xfrm>
              <a:off x="0" y="-38100"/>
              <a:ext cx="5268593" cy="328932"/>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2614676" y="532535"/>
            <a:ext cx="13431555" cy="1996075"/>
            <a:chOff x="0" y="0"/>
            <a:chExt cx="3537529" cy="525715"/>
          </a:xfrm>
        </p:grpSpPr>
        <p:sp>
          <p:nvSpPr>
            <p:cNvPr name="Freeform 9" id="9"/>
            <p:cNvSpPr/>
            <p:nvPr/>
          </p:nvSpPr>
          <p:spPr>
            <a:xfrm flipH="false" flipV="false" rot="0">
              <a:off x="0" y="0"/>
              <a:ext cx="3537529" cy="525715"/>
            </a:xfrm>
            <a:custGeom>
              <a:avLst/>
              <a:gdLst/>
              <a:ahLst/>
              <a:cxnLst/>
              <a:rect r="r" b="b" t="t" l="l"/>
              <a:pathLst>
                <a:path h="525715" w="3537529">
                  <a:moveTo>
                    <a:pt x="29396" y="0"/>
                  </a:moveTo>
                  <a:lnTo>
                    <a:pt x="3508132" y="0"/>
                  </a:lnTo>
                  <a:cubicBezTo>
                    <a:pt x="3524367" y="0"/>
                    <a:pt x="3537529" y="13161"/>
                    <a:pt x="3537529" y="29396"/>
                  </a:cubicBezTo>
                  <a:lnTo>
                    <a:pt x="3537529" y="496319"/>
                  </a:lnTo>
                  <a:cubicBezTo>
                    <a:pt x="3537529" y="512554"/>
                    <a:pt x="3524367" y="525715"/>
                    <a:pt x="3508132" y="525715"/>
                  </a:cubicBezTo>
                  <a:lnTo>
                    <a:pt x="29396" y="525715"/>
                  </a:lnTo>
                  <a:cubicBezTo>
                    <a:pt x="13161" y="525715"/>
                    <a:pt x="0" y="512554"/>
                    <a:pt x="0" y="496319"/>
                  </a:cubicBezTo>
                  <a:lnTo>
                    <a:pt x="0" y="29396"/>
                  </a:lnTo>
                  <a:cubicBezTo>
                    <a:pt x="0" y="13161"/>
                    <a:pt x="13161" y="0"/>
                    <a:pt x="29396" y="0"/>
                  </a:cubicBezTo>
                  <a:close/>
                </a:path>
              </a:pathLst>
            </a:custGeom>
            <a:solidFill>
              <a:srgbClr val="DDDEDE"/>
            </a:solidFill>
          </p:spPr>
        </p:sp>
        <p:sp>
          <p:nvSpPr>
            <p:cNvPr name="TextBox 10" id="10"/>
            <p:cNvSpPr txBox="true"/>
            <p:nvPr/>
          </p:nvSpPr>
          <p:spPr>
            <a:xfrm>
              <a:off x="0" y="-38100"/>
              <a:ext cx="3537529" cy="563815"/>
            </a:xfrm>
            <a:prstGeom prst="rect">
              <a:avLst/>
            </a:prstGeom>
          </p:spPr>
          <p:txBody>
            <a:bodyPr anchor="ctr" rtlCol="false" tIns="50800" lIns="50800" bIns="50800" rIns="50800"/>
            <a:lstStyle/>
            <a:p>
              <a:pPr algn="ctr">
                <a:lnSpc>
                  <a:spcPts val="2659"/>
                </a:lnSpc>
              </a:pPr>
            </a:p>
          </p:txBody>
        </p:sp>
      </p:grpSp>
      <p:sp>
        <p:nvSpPr>
          <p:cNvPr name="TextBox 11" id="11"/>
          <p:cNvSpPr txBox="true"/>
          <p:nvPr/>
        </p:nvSpPr>
        <p:spPr>
          <a:xfrm rot="0">
            <a:off x="1821688" y="2665934"/>
            <a:ext cx="15017531" cy="1047750"/>
          </a:xfrm>
          <a:prstGeom prst="rect">
            <a:avLst/>
          </a:prstGeom>
        </p:spPr>
        <p:txBody>
          <a:bodyPr anchor="t" rtlCol="false" tIns="0" lIns="0" bIns="0" rIns="0">
            <a:spAutoFit/>
          </a:bodyPr>
          <a:lstStyle/>
          <a:p>
            <a:pPr algn="l">
              <a:lnSpc>
                <a:spcPts val="4200"/>
              </a:lnSpc>
            </a:pPr>
            <a:r>
              <a:rPr lang="en-US" sz="3000" b="true">
                <a:solidFill>
                  <a:srgbClr val="000000"/>
                </a:solidFill>
                <a:latin typeface="Nunito Bold"/>
                <a:ea typeface="Nunito Bold"/>
                <a:cs typeface="Nunito Bold"/>
                <a:sym typeface="Nunito Bold"/>
              </a:rPr>
              <a:t>What Are the Benefits of Using Git?</a:t>
            </a:r>
          </a:p>
          <a:p>
            <a:pPr algn="l">
              <a:lnSpc>
                <a:spcPts val="4200"/>
              </a:lnSpc>
            </a:pPr>
          </a:p>
        </p:txBody>
      </p:sp>
      <p:sp>
        <p:nvSpPr>
          <p:cNvPr name="Freeform 12" id="12"/>
          <p:cNvSpPr/>
          <p:nvPr/>
        </p:nvSpPr>
        <p:spPr>
          <a:xfrm flipH="false" flipV="false" rot="4302480">
            <a:off x="16435990" y="335858"/>
            <a:ext cx="2722598" cy="2788509"/>
          </a:xfrm>
          <a:custGeom>
            <a:avLst/>
            <a:gdLst/>
            <a:ahLst/>
            <a:cxnLst/>
            <a:rect r="r" b="b" t="t" l="l"/>
            <a:pathLst>
              <a:path h="2788509" w="2722598">
                <a:moveTo>
                  <a:pt x="0" y="0"/>
                </a:moveTo>
                <a:lnTo>
                  <a:pt x="2722599" y="0"/>
                </a:lnTo>
                <a:lnTo>
                  <a:pt x="2722599" y="2788508"/>
                </a:lnTo>
                <a:lnTo>
                  <a:pt x="0" y="278850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3" id="13"/>
          <p:cNvSpPr txBox="true"/>
          <p:nvPr/>
        </p:nvSpPr>
        <p:spPr>
          <a:xfrm rot="0">
            <a:off x="2614676" y="904875"/>
            <a:ext cx="13114668" cy="1127571"/>
          </a:xfrm>
          <a:prstGeom prst="rect">
            <a:avLst/>
          </a:prstGeom>
        </p:spPr>
        <p:txBody>
          <a:bodyPr anchor="t" rtlCol="false" tIns="0" lIns="0" bIns="0" rIns="0">
            <a:spAutoFit/>
          </a:bodyPr>
          <a:lstStyle/>
          <a:p>
            <a:pPr algn="ctr">
              <a:lnSpc>
                <a:spcPts val="9250"/>
              </a:lnSpc>
            </a:pPr>
            <a:r>
              <a:rPr lang="en-US" sz="6607">
                <a:solidFill>
                  <a:srgbClr val="000000"/>
                </a:solidFill>
                <a:latin typeface="Fredoka"/>
                <a:ea typeface="Fredoka"/>
                <a:cs typeface="Fredoka"/>
                <a:sym typeface="Fredoka"/>
              </a:rPr>
              <a:t>GIT AND GITHUB OVERVIEW</a:t>
            </a:r>
          </a:p>
        </p:txBody>
      </p:sp>
      <p:sp>
        <p:nvSpPr>
          <p:cNvPr name="TextBox 14" id="14"/>
          <p:cNvSpPr txBox="true"/>
          <p:nvPr/>
        </p:nvSpPr>
        <p:spPr>
          <a:xfrm rot="0">
            <a:off x="1821688" y="3313634"/>
            <a:ext cx="15017531" cy="5848350"/>
          </a:xfrm>
          <a:prstGeom prst="rect">
            <a:avLst/>
          </a:prstGeom>
        </p:spPr>
        <p:txBody>
          <a:bodyPr anchor="t" rtlCol="false" tIns="0" lIns="0" bIns="0" rIns="0">
            <a:spAutoFit/>
          </a:bodyPr>
          <a:lstStyle/>
          <a:p>
            <a:pPr algn="l">
              <a:lnSpc>
                <a:spcPts val="4200"/>
              </a:lnSpc>
            </a:pPr>
            <a:r>
              <a:rPr lang="en-US" sz="3000">
                <a:solidFill>
                  <a:srgbClr val="000000"/>
                </a:solidFill>
                <a:latin typeface="Nunito"/>
                <a:ea typeface="Nunito"/>
                <a:cs typeface="Nunito"/>
                <a:sym typeface="Nunito"/>
              </a:rPr>
              <a:t>Every commit is checksummed with a SHA-1 hash, ensuring data integrity and making tampering detectable.</a:t>
            </a:r>
          </a:p>
          <a:p>
            <a:pPr algn="l">
              <a:lnSpc>
                <a:spcPts val="4200"/>
              </a:lnSpc>
            </a:pPr>
            <a:r>
              <a:rPr lang="en-US" sz="3000">
                <a:solidFill>
                  <a:srgbClr val="000000"/>
                </a:solidFill>
                <a:latin typeface="Nunito"/>
                <a:ea typeface="Nunito"/>
                <a:cs typeface="Nunito"/>
                <a:sym typeface="Nunito"/>
              </a:rPr>
              <a:t> These advantages make Git indispensable for modern software projects, from small scripts to enterprise-scale applications.</a:t>
            </a:r>
          </a:p>
          <a:p>
            <a:pPr algn="l">
              <a:lnSpc>
                <a:spcPts val="4200"/>
              </a:lnSpc>
            </a:pPr>
            <a:r>
              <a:rPr lang="en-US" sz="3000">
                <a:solidFill>
                  <a:srgbClr val="000000"/>
                </a:solidFill>
                <a:latin typeface="Nunito"/>
                <a:ea typeface="Nunito"/>
                <a:cs typeface="Nunito"/>
                <a:sym typeface="Nunito"/>
              </a:rPr>
              <a:t>Key Git Terminology</a:t>
            </a:r>
          </a:p>
          <a:p>
            <a:pPr algn="l">
              <a:lnSpc>
                <a:spcPts val="4200"/>
              </a:lnSpc>
            </a:pPr>
            <a:r>
              <a:rPr lang="en-US" sz="3000">
                <a:solidFill>
                  <a:srgbClr val="000000"/>
                </a:solidFill>
                <a:latin typeface="Nunito"/>
                <a:ea typeface="Nunito"/>
                <a:cs typeface="Nunito"/>
                <a:sym typeface="Nunito"/>
              </a:rPr>
              <a:t> To wield Git effectively, developers must grasp its foundational concepts and vocabulary:</a:t>
            </a:r>
          </a:p>
          <a:p>
            <a:pPr algn="l">
              <a:lnSpc>
                <a:spcPts val="4200"/>
              </a:lnSpc>
            </a:pPr>
            <a:r>
              <a:rPr lang="en-US" sz="3000">
                <a:solidFill>
                  <a:srgbClr val="000000"/>
                </a:solidFill>
                <a:latin typeface="Nunito"/>
                <a:ea typeface="Nunito"/>
                <a:cs typeface="Nunito"/>
                <a:sym typeface="Nunito"/>
              </a:rPr>
              <a:t>Branch: </a:t>
            </a:r>
          </a:p>
          <a:p>
            <a:pPr algn="l">
              <a:lnSpc>
                <a:spcPts val="4200"/>
              </a:lnSpc>
            </a:pPr>
            <a:r>
              <a:rPr lang="en-US" sz="3000">
                <a:solidFill>
                  <a:srgbClr val="000000"/>
                </a:solidFill>
                <a:latin typeface="Nunito"/>
                <a:ea typeface="Nunito"/>
                <a:cs typeface="Nunito"/>
                <a:sym typeface="Nunito"/>
              </a:rPr>
              <a:t> A separate line of development within a repository, enabling isolated work on features, fixes, or experiments.</a:t>
            </a:r>
          </a:p>
          <a:p>
            <a:pPr algn="l">
              <a:lnSpc>
                <a:spcPts val="4200"/>
              </a:lnSpc>
            </a:pPr>
          </a:p>
        </p:txBody>
      </p:sp>
    </p:spTree>
  </p:cSld>
  <p:clrMapOvr>
    <a:masterClrMapping/>
  </p:clrMapOvr>
</p:sld>
</file>

<file path=ppt/slides/slide4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1919996"/>
            <a:ext cx="16230600" cy="7088560"/>
            <a:chOff x="0" y="0"/>
            <a:chExt cx="4274726" cy="1866946"/>
          </a:xfrm>
        </p:grpSpPr>
        <p:sp>
          <p:nvSpPr>
            <p:cNvPr name="Freeform 3" id="3"/>
            <p:cNvSpPr/>
            <p:nvPr/>
          </p:nvSpPr>
          <p:spPr>
            <a:xfrm flipH="false" flipV="false" rot="0">
              <a:off x="0" y="0"/>
              <a:ext cx="4274726" cy="1866946"/>
            </a:xfrm>
            <a:custGeom>
              <a:avLst/>
              <a:gdLst/>
              <a:ahLst/>
              <a:cxnLst/>
              <a:rect r="r" b="b" t="t" l="l"/>
              <a:pathLst>
                <a:path h="1866946" w="4274726">
                  <a:moveTo>
                    <a:pt x="24327" y="0"/>
                  </a:moveTo>
                  <a:lnTo>
                    <a:pt x="4250399" y="0"/>
                  </a:lnTo>
                  <a:cubicBezTo>
                    <a:pt x="4263834" y="0"/>
                    <a:pt x="4274726" y="10891"/>
                    <a:pt x="4274726" y="24327"/>
                  </a:cubicBezTo>
                  <a:lnTo>
                    <a:pt x="4274726" y="1842619"/>
                  </a:lnTo>
                  <a:cubicBezTo>
                    <a:pt x="4274726" y="1856054"/>
                    <a:pt x="4263834" y="1866946"/>
                    <a:pt x="4250399" y="1866946"/>
                  </a:cubicBezTo>
                  <a:lnTo>
                    <a:pt x="24327" y="1866946"/>
                  </a:lnTo>
                  <a:cubicBezTo>
                    <a:pt x="10891" y="1866946"/>
                    <a:pt x="0" y="1856054"/>
                    <a:pt x="0" y="1842619"/>
                  </a:cubicBezTo>
                  <a:lnTo>
                    <a:pt x="0" y="24327"/>
                  </a:lnTo>
                  <a:cubicBezTo>
                    <a:pt x="0" y="10891"/>
                    <a:pt x="10891" y="0"/>
                    <a:pt x="24327" y="0"/>
                  </a:cubicBezTo>
                  <a:close/>
                </a:path>
              </a:pathLst>
            </a:custGeom>
            <a:solidFill>
              <a:srgbClr val="F1F2F2"/>
            </a:solidFill>
          </p:spPr>
        </p:sp>
        <p:sp>
          <p:nvSpPr>
            <p:cNvPr name="TextBox 4" id="4"/>
            <p:cNvSpPr txBox="true"/>
            <p:nvPr/>
          </p:nvSpPr>
          <p:spPr>
            <a:xfrm>
              <a:off x="0" y="-38100"/>
              <a:ext cx="4274726" cy="1905046"/>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455841" y="8740298"/>
            <a:ext cx="20004189" cy="1104251"/>
            <a:chOff x="0" y="0"/>
            <a:chExt cx="5268593" cy="290832"/>
          </a:xfrm>
        </p:grpSpPr>
        <p:sp>
          <p:nvSpPr>
            <p:cNvPr name="Freeform 6" id="6"/>
            <p:cNvSpPr/>
            <p:nvPr/>
          </p:nvSpPr>
          <p:spPr>
            <a:xfrm flipH="false" flipV="false" rot="0">
              <a:off x="0" y="0"/>
              <a:ext cx="5268593" cy="290832"/>
            </a:xfrm>
            <a:custGeom>
              <a:avLst/>
              <a:gdLst/>
              <a:ahLst/>
              <a:cxnLst/>
              <a:rect r="r" b="b" t="t" l="l"/>
              <a:pathLst>
                <a:path h="290832" w="5268593">
                  <a:moveTo>
                    <a:pt x="0" y="0"/>
                  </a:moveTo>
                  <a:lnTo>
                    <a:pt x="5268593" y="0"/>
                  </a:lnTo>
                  <a:lnTo>
                    <a:pt x="5268593" y="290832"/>
                  </a:lnTo>
                  <a:lnTo>
                    <a:pt x="0" y="290832"/>
                  </a:lnTo>
                  <a:close/>
                </a:path>
              </a:pathLst>
            </a:custGeom>
            <a:solidFill>
              <a:srgbClr val="DDDEDE"/>
            </a:solidFill>
          </p:spPr>
        </p:sp>
        <p:sp>
          <p:nvSpPr>
            <p:cNvPr name="TextBox 7" id="7"/>
            <p:cNvSpPr txBox="true"/>
            <p:nvPr/>
          </p:nvSpPr>
          <p:spPr>
            <a:xfrm>
              <a:off x="0" y="-38100"/>
              <a:ext cx="5268593" cy="328932"/>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2614676" y="532535"/>
            <a:ext cx="13431555" cy="1996075"/>
            <a:chOff x="0" y="0"/>
            <a:chExt cx="3537529" cy="525715"/>
          </a:xfrm>
        </p:grpSpPr>
        <p:sp>
          <p:nvSpPr>
            <p:cNvPr name="Freeform 9" id="9"/>
            <p:cNvSpPr/>
            <p:nvPr/>
          </p:nvSpPr>
          <p:spPr>
            <a:xfrm flipH="false" flipV="false" rot="0">
              <a:off x="0" y="0"/>
              <a:ext cx="3537529" cy="525715"/>
            </a:xfrm>
            <a:custGeom>
              <a:avLst/>
              <a:gdLst/>
              <a:ahLst/>
              <a:cxnLst/>
              <a:rect r="r" b="b" t="t" l="l"/>
              <a:pathLst>
                <a:path h="525715" w="3537529">
                  <a:moveTo>
                    <a:pt x="29396" y="0"/>
                  </a:moveTo>
                  <a:lnTo>
                    <a:pt x="3508132" y="0"/>
                  </a:lnTo>
                  <a:cubicBezTo>
                    <a:pt x="3524367" y="0"/>
                    <a:pt x="3537529" y="13161"/>
                    <a:pt x="3537529" y="29396"/>
                  </a:cubicBezTo>
                  <a:lnTo>
                    <a:pt x="3537529" y="496319"/>
                  </a:lnTo>
                  <a:cubicBezTo>
                    <a:pt x="3537529" y="512554"/>
                    <a:pt x="3524367" y="525715"/>
                    <a:pt x="3508132" y="525715"/>
                  </a:cubicBezTo>
                  <a:lnTo>
                    <a:pt x="29396" y="525715"/>
                  </a:lnTo>
                  <a:cubicBezTo>
                    <a:pt x="13161" y="525715"/>
                    <a:pt x="0" y="512554"/>
                    <a:pt x="0" y="496319"/>
                  </a:cubicBezTo>
                  <a:lnTo>
                    <a:pt x="0" y="29396"/>
                  </a:lnTo>
                  <a:cubicBezTo>
                    <a:pt x="0" y="13161"/>
                    <a:pt x="13161" y="0"/>
                    <a:pt x="29396" y="0"/>
                  </a:cubicBezTo>
                  <a:close/>
                </a:path>
              </a:pathLst>
            </a:custGeom>
            <a:solidFill>
              <a:srgbClr val="DDDEDE"/>
            </a:solidFill>
          </p:spPr>
        </p:sp>
        <p:sp>
          <p:nvSpPr>
            <p:cNvPr name="TextBox 10" id="10"/>
            <p:cNvSpPr txBox="true"/>
            <p:nvPr/>
          </p:nvSpPr>
          <p:spPr>
            <a:xfrm>
              <a:off x="0" y="-38100"/>
              <a:ext cx="3537529" cy="563815"/>
            </a:xfrm>
            <a:prstGeom prst="rect">
              <a:avLst/>
            </a:prstGeom>
          </p:spPr>
          <p:txBody>
            <a:bodyPr anchor="ctr" rtlCol="false" tIns="50800" lIns="50800" bIns="50800" rIns="50800"/>
            <a:lstStyle/>
            <a:p>
              <a:pPr algn="ctr">
                <a:lnSpc>
                  <a:spcPts val="2659"/>
                </a:lnSpc>
              </a:pPr>
            </a:p>
          </p:txBody>
        </p:sp>
      </p:grpSp>
      <p:sp>
        <p:nvSpPr>
          <p:cNvPr name="TextBox 11" id="11"/>
          <p:cNvSpPr txBox="true"/>
          <p:nvPr/>
        </p:nvSpPr>
        <p:spPr>
          <a:xfrm rot="0">
            <a:off x="1821688" y="2665934"/>
            <a:ext cx="15017531" cy="1047750"/>
          </a:xfrm>
          <a:prstGeom prst="rect">
            <a:avLst/>
          </a:prstGeom>
        </p:spPr>
        <p:txBody>
          <a:bodyPr anchor="t" rtlCol="false" tIns="0" lIns="0" bIns="0" rIns="0">
            <a:spAutoFit/>
          </a:bodyPr>
          <a:lstStyle/>
          <a:p>
            <a:pPr algn="l">
              <a:lnSpc>
                <a:spcPts val="4200"/>
              </a:lnSpc>
            </a:pPr>
            <a:r>
              <a:rPr lang="en-US" sz="3000" b="true">
                <a:solidFill>
                  <a:srgbClr val="000000"/>
                </a:solidFill>
                <a:latin typeface="Nunito Bold"/>
                <a:ea typeface="Nunito Bold"/>
                <a:cs typeface="Nunito Bold"/>
                <a:sym typeface="Nunito Bold"/>
              </a:rPr>
              <a:t>What Are the Benefits of Using Git?</a:t>
            </a:r>
          </a:p>
          <a:p>
            <a:pPr algn="l">
              <a:lnSpc>
                <a:spcPts val="4200"/>
              </a:lnSpc>
            </a:pPr>
          </a:p>
        </p:txBody>
      </p:sp>
      <p:sp>
        <p:nvSpPr>
          <p:cNvPr name="Freeform 12" id="12"/>
          <p:cNvSpPr/>
          <p:nvPr/>
        </p:nvSpPr>
        <p:spPr>
          <a:xfrm flipH="false" flipV="false" rot="4302480">
            <a:off x="16435990" y="335858"/>
            <a:ext cx="2722598" cy="2788509"/>
          </a:xfrm>
          <a:custGeom>
            <a:avLst/>
            <a:gdLst/>
            <a:ahLst/>
            <a:cxnLst/>
            <a:rect r="r" b="b" t="t" l="l"/>
            <a:pathLst>
              <a:path h="2788509" w="2722598">
                <a:moveTo>
                  <a:pt x="0" y="0"/>
                </a:moveTo>
                <a:lnTo>
                  <a:pt x="2722599" y="0"/>
                </a:lnTo>
                <a:lnTo>
                  <a:pt x="2722599" y="2788508"/>
                </a:lnTo>
                <a:lnTo>
                  <a:pt x="0" y="278850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3" id="13"/>
          <p:cNvSpPr txBox="true"/>
          <p:nvPr/>
        </p:nvSpPr>
        <p:spPr>
          <a:xfrm rot="0">
            <a:off x="2614676" y="904875"/>
            <a:ext cx="13114668" cy="1127571"/>
          </a:xfrm>
          <a:prstGeom prst="rect">
            <a:avLst/>
          </a:prstGeom>
        </p:spPr>
        <p:txBody>
          <a:bodyPr anchor="t" rtlCol="false" tIns="0" lIns="0" bIns="0" rIns="0">
            <a:spAutoFit/>
          </a:bodyPr>
          <a:lstStyle/>
          <a:p>
            <a:pPr algn="ctr">
              <a:lnSpc>
                <a:spcPts val="9250"/>
              </a:lnSpc>
            </a:pPr>
            <a:r>
              <a:rPr lang="en-US" sz="6607">
                <a:solidFill>
                  <a:srgbClr val="000000"/>
                </a:solidFill>
                <a:latin typeface="Fredoka"/>
                <a:ea typeface="Fredoka"/>
                <a:cs typeface="Fredoka"/>
                <a:sym typeface="Fredoka"/>
              </a:rPr>
              <a:t>GIT AND GITHUB OVERVIEW</a:t>
            </a:r>
          </a:p>
        </p:txBody>
      </p:sp>
      <p:sp>
        <p:nvSpPr>
          <p:cNvPr name="TextBox 14" id="14"/>
          <p:cNvSpPr txBox="true"/>
          <p:nvPr/>
        </p:nvSpPr>
        <p:spPr>
          <a:xfrm rot="0">
            <a:off x="1821688" y="3313634"/>
            <a:ext cx="15017531" cy="5314950"/>
          </a:xfrm>
          <a:prstGeom prst="rect">
            <a:avLst/>
          </a:prstGeom>
        </p:spPr>
        <p:txBody>
          <a:bodyPr anchor="t" rtlCol="false" tIns="0" lIns="0" bIns="0" rIns="0">
            <a:spAutoFit/>
          </a:bodyPr>
          <a:lstStyle/>
          <a:p>
            <a:pPr algn="l">
              <a:lnSpc>
                <a:spcPts val="4200"/>
              </a:lnSpc>
            </a:pPr>
            <a:r>
              <a:rPr lang="en-US" sz="3000">
                <a:solidFill>
                  <a:srgbClr val="000000"/>
                </a:solidFill>
                <a:latin typeface="Nunito"/>
                <a:ea typeface="Nunito"/>
                <a:cs typeface="Nunito"/>
                <a:sym typeface="Nunito"/>
              </a:rPr>
              <a:t>Commit: </a:t>
            </a:r>
          </a:p>
          <a:p>
            <a:pPr algn="l">
              <a:lnSpc>
                <a:spcPts val="4200"/>
              </a:lnSpc>
            </a:pPr>
            <a:r>
              <a:rPr lang="en-US" sz="3000">
                <a:solidFill>
                  <a:srgbClr val="000000"/>
                </a:solidFill>
                <a:latin typeface="Nunito"/>
                <a:ea typeface="Nunito"/>
                <a:cs typeface="Nunito"/>
                <a:sym typeface="Nunito"/>
              </a:rPr>
              <a:t> A recorded snapshot of changes, capturing the state of the project at a specific moment, tagged with a message and metadata.</a:t>
            </a:r>
          </a:p>
          <a:p>
            <a:pPr algn="l">
              <a:lnSpc>
                <a:spcPts val="4200"/>
              </a:lnSpc>
            </a:pPr>
            <a:r>
              <a:rPr lang="en-US" sz="3000">
                <a:solidFill>
                  <a:srgbClr val="000000"/>
                </a:solidFill>
                <a:latin typeface="Nunito"/>
                <a:ea typeface="Nunito"/>
                <a:cs typeface="Nunito"/>
                <a:sym typeface="Nunito"/>
              </a:rPr>
              <a:t> Checkout: </a:t>
            </a:r>
          </a:p>
          <a:p>
            <a:pPr algn="l">
              <a:lnSpc>
                <a:spcPts val="4200"/>
              </a:lnSpc>
            </a:pPr>
            <a:r>
              <a:rPr lang="en-US" sz="3000">
                <a:solidFill>
                  <a:srgbClr val="000000"/>
                </a:solidFill>
                <a:latin typeface="Nunito"/>
                <a:ea typeface="Nunito"/>
                <a:cs typeface="Nunito"/>
                <a:sym typeface="Nunito"/>
              </a:rPr>
              <a:t> The process of switching to a different branch or restoring a specific commit’s state (e.g., git checkout feature-branch).</a:t>
            </a:r>
          </a:p>
          <a:p>
            <a:pPr algn="l">
              <a:lnSpc>
                <a:spcPts val="4200"/>
              </a:lnSpc>
            </a:pPr>
            <a:r>
              <a:rPr lang="en-US" sz="3000">
                <a:solidFill>
                  <a:srgbClr val="000000"/>
                </a:solidFill>
                <a:latin typeface="Nunito"/>
                <a:ea typeface="Nunito"/>
                <a:cs typeface="Nunito"/>
                <a:sym typeface="Nunito"/>
              </a:rPr>
              <a:t> Fetch: </a:t>
            </a:r>
          </a:p>
          <a:p>
            <a:pPr algn="l">
              <a:lnSpc>
                <a:spcPts val="4200"/>
              </a:lnSpc>
            </a:pPr>
            <a:r>
              <a:rPr lang="en-US" sz="3000">
                <a:solidFill>
                  <a:srgbClr val="000000"/>
                </a:solidFill>
                <a:latin typeface="Nunito"/>
                <a:ea typeface="Nunito"/>
                <a:cs typeface="Nunito"/>
                <a:sym typeface="Nunito"/>
              </a:rPr>
              <a:t> Retrieves updates from a remote repository without merging them, allowing inspection before integration.</a:t>
            </a:r>
          </a:p>
          <a:p>
            <a:pPr algn="l">
              <a:lnSpc>
                <a:spcPts val="4200"/>
              </a:lnSpc>
            </a:pPr>
          </a:p>
        </p:txBody>
      </p:sp>
    </p:spTree>
  </p:cSld>
  <p:clrMapOvr>
    <a:masterClrMapping/>
  </p:clrMapOvr>
</p:sld>
</file>

<file path=ppt/slides/slide4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1919996"/>
            <a:ext cx="16230600" cy="7088560"/>
            <a:chOff x="0" y="0"/>
            <a:chExt cx="4274726" cy="1866946"/>
          </a:xfrm>
        </p:grpSpPr>
        <p:sp>
          <p:nvSpPr>
            <p:cNvPr name="Freeform 3" id="3"/>
            <p:cNvSpPr/>
            <p:nvPr/>
          </p:nvSpPr>
          <p:spPr>
            <a:xfrm flipH="false" flipV="false" rot="0">
              <a:off x="0" y="0"/>
              <a:ext cx="4274726" cy="1866946"/>
            </a:xfrm>
            <a:custGeom>
              <a:avLst/>
              <a:gdLst/>
              <a:ahLst/>
              <a:cxnLst/>
              <a:rect r="r" b="b" t="t" l="l"/>
              <a:pathLst>
                <a:path h="1866946" w="4274726">
                  <a:moveTo>
                    <a:pt x="24327" y="0"/>
                  </a:moveTo>
                  <a:lnTo>
                    <a:pt x="4250399" y="0"/>
                  </a:lnTo>
                  <a:cubicBezTo>
                    <a:pt x="4263834" y="0"/>
                    <a:pt x="4274726" y="10891"/>
                    <a:pt x="4274726" y="24327"/>
                  </a:cubicBezTo>
                  <a:lnTo>
                    <a:pt x="4274726" y="1842619"/>
                  </a:lnTo>
                  <a:cubicBezTo>
                    <a:pt x="4274726" y="1856054"/>
                    <a:pt x="4263834" y="1866946"/>
                    <a:pt x="4250399" y="1866946"/>
                  </a:cubicBezTo>
                  <a:lnTo>
                    <a:pt x="24327" y="1866946"/>
                  </a:lnTo>
                  <a:cubicBezTo>
                    <a:pt x="10891" y="1866946"/>
                    <a:pt x="0" y="1856054"/>
                    <a:pt x="0" y="1842619"/>
                  </a:cubicBezTo>
                  <a:lnTo>
                    <a:pt x="0" y="24327"/>
                  </a:lnTo>
                  <a:cubicBezTo>
                    <a:pt x="0" y="10891"/>
                    <a:pt x="10891" y="0"/>
                    <a:pt x="24327" y="0"/>
                  </a:cubicBezTo>
                  <a:close/>
                </a:path>
              </a:pathLst>
            </a:custGeom>
            <a:solidFill>
              <a:srgbClr val="F1F2F2"/>
            </a:solidFill>
          </p:spPr>
        </p:sp>
        <p:sp>
          <p:nvSpPr>
            <p:cNvPr name="TextBox 4" id="4"/>
            <p:cNvSpPr txBox="true"/>
            <p:nvPr/>
          </p:nvSpPr>
          <p:spPr>
            <a:xfrm>
              <a:off x="0" y="-38100"/>
              <a:ext cx="4274726" cy="1905046"/>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455841" y="8740298"/>
            <a:ext cx="20004189" cy="1104251"/>
            <a:chOff x="0" y="0"/>
            <a:chExt cx="5268593" cy="290832"/>
          </a:xfrm>
        </p:grpSpPr>
        <p:sp>
          <p:nvSpPr>
            <p:cNvPr name="Freeform 6" id="6"/>
            <p:cNvSpPr/>
            <p:nvPr/>
          </p:nvSpPr>
          <p:spPr>
            <a:xfrm flipH="false" flipV="false" rot="0">
              <a:off x="0" y="0"/>
              <a:ext cx="5268593" cy="290832"/>
            </a:xfrm>
            <a:custGeom>
              <a:avLst/>
              <a:gdLst/>
              <a:ahLst/>
              <a:cxnLst/>
              <a:rect r="r" b="b" t="t" l="l"/>
              <a:pathLst>
                <a:path h="290832" w="5268593">
                  <a:moveTo>
                    <a:pt x="0" y="0"/>
                  </a:moveTo>
                  <a:lnTo>
                    <a:pt x="5268593" y="0"/>
                  </a:lnTo>
                  <a:lnTo>
                    <a:pt x="5268593" y="290832"/>
                  </a:lnTo>
                  <a:lnTo>
                    <a:pt x="0" y="290832"/>
                  </a:lnTo>
                  <a:close/>
                </a:path>
              </a:pathLst>
            </a:custGeom>
            <a:solidFill>
              <a:srgbClr val="DDDEDE"/>
            </a:solidFill>
          </p:spPr>
        </p:sp>
        <p:sp>
          <p:nvSpPr>
            <p:cNvPr name="TextBox 7" id="7"/>
            <p:cNvSpPr txBox="true"/>
            <p:nvPr/>
          </p:nvSpPr>
          <p:spPr>
            <a:xfrm>
              <a:off x="0" y="-38100"/>
              <a:ext cx="5268593" cy="328932"/>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2614676" y="532535"/>
            <a:ext cx="13431555" cy="1996075"/>
            <a:chOff x="0" y="0"/>
            <a:chExt cx="3537529" cy="525715"/>
          </a:xfrm>
        </p:grpSpPr>
        <p:sp>
          <p:nvSpPr>
            <p:cNvPr name="Freeform 9" id="9"/>
            <p:cNvSpPr/>
            <p:nvPr/>
          </p:nvSpPr>
          <p:spPr>
            <a:xfrm flipH="false" flipV="false" rot="0">
              <a:off x="0" y="0"/>
              <a:ext cx="3537529" cy="525715"/>
            </a:xfrm>
            <a:custGeom>
              <a:avLst/>
              <a:gdLst/>
              <a:ahLst/>
              <a:cxnLst/>
              <a:rect r="r" b="b" t="t" l="l"/>
              <a:pathLst>
                <a:path h="525715" w="3537529">
                  <a:moveTo>
                    <a:pt x="29396" y="0"/>
                  </a:moveTo>
                  <a:lnTo>
                    <a:pt x="3508132" y="0"/>
                  </a:lnTo>
                  <a:cubicBezTo>
                    <a:pt x="3524367" y="0"/>
                    <a:pt x="3537529" y="13161"/>
                    <a:pt x="3537529" y="29396"/>
                  </a:cubicBezTo>
                  <a:lnTo>
                    <a:pt x="3537529" y="496319"/>
                  </a:lnTo>
                  <a:cubicBezTo>
                    <a:pt x="3537529" y="512554"/>
                    <a:pt x="3524367" y="525715"/>
                    <a:pt x="3508132" y="525715"/>
                  </a:cubicBezTo>
                  <a:lnTo>
                    <a:pt x="29396" y="525715"/>
                  </a:lnTo>
                  <a:cubicBezTo>
                    <a:pt x="13161" y="525715"/>
                    <a:pt x="0" y="512554"/>
                    <a:pt x="0" y="496319"/>
                  </a:cubicBezTo>
                  <a:lnTo>
                    <a:pt x="0" y="29396"/>
                  </a:lnTo>
                  <a:cubicBezTo>
                    <a:pt x="0" y="13161"/>
                    <a:pt x="13161" y="0"/>
                    <a:pt x="29396" y="0"/>
                  </a:cubicBezTo>
                  <a:close/>
                </a:path>
              </a:pathLst>
            </a:custGeom>
            <a:solidFill>
              <a:srgbClr val="DDDEDE"/>
            </a:solidFill>
          </p:spPr>
        </p:sp>
        <p:sp>
          <p:nvSpPr>
            <p:cNvPr name="TextBox 10" id="10"/>
            <p:cNvSpPr txBox="true"/>
            <p:nvPr/>
          </p:nvSpPr>
          <p:spPr>
            <a:xfrm>
              <a:off x="0" y="-38100"/>
              <a:ext cx="3537529" cy="563815"/>
            </a:xfrm>
            <a:prstGeom prst="rect">
              <a:avLst/>
            </a:prstGeom>
          </p:spPr>
          <p:txBody>
            <a:bodyPr anchor="ctr" rtlCol="false" tIns="50800" lIns="50800" bIns="50800" rIns="50800"/>
            <a:lstStyle/>
            <a:p>
              <a:pPr algn="ctr">
                <a:lnSpc>
                  <a:spcPts val="2659"/>
                </a:lnSpc>
              </a:pPr>
            </a:p>
          </p:txBody>
        </p:sp>
      </p:grpSp>
      <p:sp>
        <p:nvSpPr>
          <p:cNvPr name="TextBox 11" id="11"/>
          <p:cNvSpPr txBox="true"/>
          <p:nvPr/>
        </p:nvSpPr>
        <p:spPr>
          <a:xfrm rot="0">
            <a:off x="1821688" y="2665934"/>
            <a:ext cx="15017531" cy="514350"/>
          </a:xfrm>
          <a:prstGeom prst="rect">
            <a:avLst/>
          </a:prstGeom>
        </p:spPr>
        <p:txBody>
          <a:bodyPr anchor="t" rtlCol="false" tIns="0" lIns="0" bIns="0" rIns="0">
            <a:spAutoFit/>
          </a:bodyPr>
          <a:lstStyle/>
          <a:p>
            <a:pPr algn="l">
              <a:lnSpc>
                <a:spcPts val="4200"/>
              </a:lnSpc>
            </a:pPr>
            <a:r>
              <a:rPr lang="en-US" sz="3000" b="true">
                <a:solidFill>
                  <a:srgbClr val="000000"/>
                </a:solidFill>
                <a:latin typeface="Nunito Bold"/>
                <a:ea typeface="Nunito Bold"/>
                <a:cs typeface="Nunito Bold"/>
                <a:sym typeface="Nunito Bold"/>
              </a:rPr>
              <a:t>What Are the Benefits of Using Git?</a:t>
            </a:r>
          </a:p>
        </p:txBody>
      </p:sp>
      <p:sp>
        <p:nvSpPr>
          <p:cNvPr name="Freeform 12" id="12"/>
          <p:cNvSpPr/>
          <p:nvPr/>
        </p:nvSpPr>
        <p:spPr>
          <a:xfrm flipH="false" flipV="false" rot="4302480">
            <a:off x="16435990" y="335858"/>
            <a:ext cx="2722598" cy="2788509"/>
          </a:xfrm>
          <a:custGeom>
            <a:avLst/>
            <a:gdLst/>
            <a:ahLst/>
            <a:cxnLst/>
            <a:rect r="r" b="b" t="t" l="l"/>
            <a:pathLst>
              <a:path h="2788509" w="2722598">
                <a:moveTo>
                  <a:pt x="0" y="0"/>
                </a:moveTo>
                <a:lnTo>
                  <a:pt x="2722599" y="0"/>
                </a:lnTo>
                <a:lnTo>
                  <a:pt x="2722599" y="2788508"/>
                </a:lnTo>
                <a:lnTo>
                  <a:pt x="0" y="278850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3" id="13"/>
          <p:cNvSpPr txBox="true"/>
          <p:nvPr/>
        </p:nvSpPr>
        <p:spPr>
          <a:xfrm rot="0">
            <a:off x="2614676" y="904875"/>
            <a:ext cx="13114668" cy="1127571"/>
          </a:xfrm>
          <a:prstGeom prst="rect">
            <a:avLst/>
          </a:prstGeom>
        </p:spPr>
        <p:txBody>
          <a:bodyPr anchor="t" rtlCol="false" tIns="0" lIns="0" bIns="0" rIns="0">
            <a:spAutoFit/>
          </a:bodyPr>
          <a:lstStyle/>
          <a:p>
            <a:pPr algn="ctr">
              <a:lnSpc>
                <a:spcPts val="9250"/>
              </a:lnSpc>
            </a:pPr>
            <a:r>
              <a:rPr lang="en-US" sz="6607">
                <a:solidFill>
                  <a:srgbClr val="000000"/>
                </a:solidFill>
                <a:latin typeface="Fredoka"/>
                <a:ea typeface="Fredoka"/>
                <a:cs typeface="Fredoka"/>
                <a:sym typeface="Fredoka"/>
              </a:rPr>
              <a:t>GIT AND GITHUB OVERVIEW</a:t>
            </a:r>
          </a:p>
        </p:txBody>
      </p:sp>
      <p:sp>
        <p:nvSpPr>
          <p:cNvPr name="TextBox 14" id="14"/>
          <p:cNvSpPr txBox="true"/>
          <p:nvPr/>
        </p:nvSpPr>
        <p:spPr>
          <a:xfrm rot="0">
            <a:off x="1821688" y="3313634"/>
            <a:ext cx="15017531" cy="5314950"/>
          </a:xfrm>
          <a:prstGeom prst="rect">
            <a:avLst/>
          </a:prstGeom>
        </p:spPr>
        <p:txBody>
          <a:bodyPr anchor="t" rtlCol="false" tIns="0" lIns="0" bIns="0" rIns="0">
            <a:spAutoFit/>
          </a:bodyPr>
          <a:lstStyle/>
          <a:p>
            <a:pPr algn="l">
              <a:lnSpc>
                <a:spcPts val="4200"/>
              </a:lnSpc>
            </a:pPr>
            <a:r>
              <a:rPr lang="en-US" sz="3000">
                <a:solidFill>
                  <a:srgbClr val="000000"/>
                </a:solidFill>
                <a:latin typeface="Nunito"/>
                <a:ea typeface="Nunito"/>
                <a:cs typeface="Nunito"/>
                <a:sym typeface="Nunito"/>
              </a:rPr>
              <a:t>Fork:</a:t>
            </a:r>
          </a:p>
          <a:p>
            <a:pPr algn="l">
              <a:lnSpc>
                <a:spcPts val="4200"/>
              </a:lnSpc>
            </a:pPr>
            <a:r>
              <a:rPr lang="en-US" sz="3000">
                <a:solidFill>
                  <a:srgbClr val="000000"/>
                </a:solidFill>
                <a:latin typeface="Nunito"/>
                <a:ea typeface="Nunito"/>
                <a:cs typeface="Nunito"/>
                <a:sym typeface="Nunito"/>
              </a:rPr>
              <a:t> A personal copy of a repository, often used for contributing to open-source projects without altering the original.</a:t>
            </a:r>
          </a:p>
          <a:p>
            <a:pPr algn="l">
              <a:lnSpc>
                <a:spcPts val="4200"/>
              </a:lnSpc>
            </a:pPr>
            <a:r>
              <a:rPr lang="en-US" sz="3000">
                <a:solidFill>
                  <a:srgbClr val="000000"/>
                </a:solidFill>
                <a:latin typeface="Nunito"/>
                <a:ea typeface="Nunito"/>
                <a:cs typeface="Nunito"/>
                <a:sym typeface="Nunito"/>
              </a:rPr>
              <a:t> Head: </a:t>
            </a:r>
          </a:p>
          <a:p>
            <a:pPr algn="l">
              <a:lnSpc>
                <a:spcPts val="4200"/>
              </a:lnSpc>
            </a:pPr>
            <a:r>
              <a:rPr lang="en-US" sz="3000">
                <a:solidFill>
                  <a:srgbClr val="000000"/>
                </a:solidFill>
                <a:latin typeface="Nunito"/>
                <a:ea typeface="Nunito"/>
                <a:cs typeface="Nunito"/>
                <a:sym typeface="Nunito"/>
              </a:rPr>
              <a:t> The most recent commit on the current branch, representing the active working state.</a:t>
            </a:r>
          </a:p>
          <a:p>
            <a:pPr algn="l">
              <a:lnSpc>
                <a:spcPts val="4200"/>
              </a:lnSpc>
            </a:pPr>
            <a:r>
              <a:rPr lang="en-US" sz="3000">
                <a:solidFill>
                  <a:srgbClr val="000000"/>
                </a:solidFill>
                <a:latin typeface="Nunito"/>
                <a:ea typeface="Nunito"/>
                <a:cs typeface="Nunito"/>
                <a:sym typeface="Nunito"/>
              </a:rPr>
              <a:t> Index (Staging Area): </a:t>
            </a:r>
          </a:p>
          <a:p>
            <a:pPr algn="l">
              <a:lnSpc>
                <a:spcPts val="4200"/>
              </a:lnSpc>
            </a:pPr>
            <a:r>
              <a:rPr lang="en-US" sz="3000">
                <a:solidFill>
                  <a:srgbClr val="000000"/>
                </a:solidFill>
                <a:latin typeface="Nunito"/>
                <a:ea typeface="Nunito"/>
                <a:cs typeface="Nunito"/>
                <a:sym typeface="Nunito"/>
              </a:rPr>
              <a:t> A buffer where changes are prepared before committing, offering flexibility to refine what’s included.</a:t>
            </a:r>
          </a:p>
          <a:p>
            <a:pPr algn="l">
              <a:lnSpc>
                <a:spcPts val="4200"/>
              </a:lnSpc>
            </a:pPr>
            <a:r>
              <a:rPr lang="en-US" sz="3000">
                <a:solidFill>
                  <a:srgbClr val="000000"/>
                </a:solidFill>
                <a:latin typeface="Nunito"/>
                <a:ea typeface="Nunito"/>
                <a:cs typeface="Nunito"/>
                <a:sym typeface="Nunito"/>
              </a:rPr>
              <a:t> Master (or Main): </a:t>
            </a:r>
          </a:p>
          <a:p>
            <a:pPr algn="l">
              <a:lnSpc>
                <a:spcPts val="4200"/>
              </a:lnSpc>
            </a:pPr>
            <a:r>
              <a:rPr lang="en-US" sz="3000">
                <a:solidFill>
                  <a:srgbClr val="000000"/>
                </a:solidFill>
                <a:latin typeface="Nunito"/>
                <a:ea typeface="Nunito"/>
                <a:cs typeface="Nunito"/>
                <a:sym typeface="Nunito"/>
              </a:rPr>
              <a:t> The primary branch, traditionally the stable, production-ready version of the project.</a:t>
            </a:r>
          </a:p>
        </p:txBody>
      </p:sp>
    </p:spTree>
  </p:cSld>
  <p:clrMapOvr>
    <a:masterClrMapping/>
  </p:clrMapOvr>
</p:sld>
</file>

<file path=ppt/slides/slide4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1919996"/>
            <a:ext cx="16230600" cy="8794711"/>
            <a:chOff x="0" y="0"/>
            <a:chExt cx="4274726" cy="2316302"/>
          </a:xfrm>
        </p:grpSpPr>
        <p:sp>
          <p:nvSpPr>
            <p:cNvPr name="Freeform 3" id="3"/>
            <p:cNvSpPr/>
            <p:nvPr/>
          </p:nvSpPr>
          <p:spPr>
            <a:xfrm flipH="false" flipV="false" rot="0">
              <a:off x="0" y="0"/>
              <a:ext cx="4274726" cy="2316302"/>
            </a:xfrm>
            <a:custGeom>
              <a:avLst/>
              <a:gdLst/>
              <a:ahLst/>
              <a:cxnLst/>
              <a:rect r="r" b="b" t="t" l="l"/>
              <a:pathLst>
                <a:path h="2316302" w="4274726">
                  <a:moveTo>
                    <a:pt x="24327" y="0"/>
                  </a:moveTo>
                  <a:lnTo>
                    <a:pt x="4250399" y="0"/>
                  </a:lnTo>
                  <a:cubicBezTo>
                    <a:pt x="4263834" y="0"/>
                    <a:pt x="4274726" y="10891"/>
                    <a:pt x="4274726" y="24327"/>
                  </a:cubicBezTo>
                  <a:lnTo>
                    <a:pt x="4274726" y="2291976"/>
                  </a:lnTo>
                  <a:cubicBezTo>
                    <a:pt x="4274726" y="2298428"/>
                    <a:pt x="4272163" y="2304615"/>
                    <a:pt x="4267601" y="2309177"/>
                  </a:cubicBezTo>
                  <a:cubicBezTo>
                    <a:pt x="4263039" y="2313739"/>
                    <a:pt x="4256851" y="2316302"/>
                    <a:pt x="4250399" y="2316302"/>
                  </a:cubicBezTo>
                  <a:lnTo>
                    <a:pt x="24327" y="2316302"/>
                  </a:lnTo>
                  <a:cubicBezTo>
                    <a:pt x="10891" y="2316302"/>
                    <a:pt x="0" y="2305411"/>
                    <a:pt x="0" y="2291976"/>
                  </a:cubicBezTo>
                  <a:lnTo>
                    <a:pt x="0" y="24327"/>
                  </a:lnTo>
                  <a:cubicBezTo>
                    <a:pt x="0" y="10891"/>
                    <a:pt x="10891" y="0"/>
                    <a:pt x="24327" y="0"/>
                  </a:cubicBezTo>
                  <a:close/>
                </a:path>
              </a:pathLst>
            </a:custGeom>
            <a:solidFill>
              <a:srgbClr val="F1F2F2"/>
            </a:solidFill>
          </p:spPr>
        </p:sp>
        <p:sp>
          <p:nvSpPr>
            <p:cNvPr name="TextBox 4" id="4"/>
            <p:cNvSpPr txBox="true"/>
            <p:nvPr/>
          </p:nvSpPr>
          <p:spPr>
            <a:xfrm>
              <a:off x="0" y="-38100"/>
              <a:ext cx="4274726" cy="2354402"/>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2614676" y="532535"/>
            <a:ext cx="13431555" cy="1996075"/>
            <a:chOff x="0" y="0"/>
            <a:chExt cx="3537529" cy="525715"/>
          </a:xfrm>
        </p:grpSpPr>
        <p:sp>
          <p:nvSpPr>
            <p:cNvPr name="Freeform 6" id="6"/>
            <p:cNvSpPr/>
            <p:nvPr/>
          </p:nvSpPr>
          <p:spPr>
            <a:xfrm flipH="false" flipV="false" rot="0">
              <a:off x="0" y="0"/>
              <a:ext cx="3537529" cy="525715"/>
            </a:xfrm>
            <a:custGeom>
              <a:avLst/>
              <a:gdLst/>
              <a:ahLst/>
              <a:cxnLst/>
              <a:rect r="r" b="b" t="t" l="l"/>
              <a:pathLst>
                <a:path h="525715" w="3537529">
                  <a:moveTo>
                    <a:pt x="29396" y="0"/>
                  </a:moveTo>
                  <a:lnTo>
                    <a:pt x="3508132" y="0"/>
                  </a:lnTo>
                  <a:cubicBezTo>
                    <a:pt x="3524367" y="0"/>
                    <a:pt x="3537529" y="13161"/>
                    <a:pt x="3537529" y="29396"/>
                  </a:cubicBezTo>
                  <a:lnTo>
                    <a:pt x="3537529" y="496319"/>
                  </a:lnTo>
                  <a:cubicBezTo>
                    <a:pt x="3537529" y="512554"/>
                    <a:pt x="3524367" y="525715"/>
                    <a:pt x="3508132" y="525715"/>
                  </a:cubicBezTo>
                  <a:lnTo>
                    <a:pt x="29396" y="525715"/>
                  </a:lnTo>
                  <a:cubicBezTo>
                    <a:pt x="13161" y="525715"/>
                    <a:pt x="0" y="512554"/>
                    <a:pt x="0" y="496319"/>
                  </a:cubicBezTo>
                  <a:lnTo>
                    <a:pt x="0" y="29396"/>
                  </a:lnTo>
                  <a:cubicBezTo>
                    <a:pt x="0" y="13161"/>
                    <a:pt x="13161" y="0"/>
                    <a:pt x="29396" y="0"/>
                  </a:cubicBezTo>
                  <a:close/>
                </a:path>
              </a:pathLst>
            </a:custGeom>
            <a:solidFill>
              <a:srgbClr val="DDDEDE"/>
            </a:solidFill>
          </p:spPr>
        </p:sp>
        <p:sp>
          <p:nvSpPr>
            <p:cNvPr name="TextBox 7" id="7"/>
            <p:cNvSpPr txBox="true"/>
            <p:nvPr/>
          </p:nvSpPr>
          <p:spPr>
            <a:xfrm>
              <a:off x="0" y="-38100"/>
              <a:ext cx="3537529" cy="563815"/>
            </a:xfrm>
            <a:prstGeom prst="rect">
              <a:avLst/>
            </a:prstGeom>
          </p:spPr>
          <p:txBody>
            <a:bodyPr anchor="ctr" rtlCol="false" tIns="50800" lIns="50800" bIns="50800" rIns="50800"/>
            <a:lstStyle/>
            <a:p>
              <a:pPr algn="ctr">
                <a:lnSpc>
                  <a:spcPts val="2659"/>
                </a:lnSpc>
              </a:pPr>
            </a:p>
          </p:txBody>
        </p:sp>
      </p:grpSp>
      <p:sp>
        <p:nvSpPr>
          <p:cNvPr name="TextBox 8" id="8"/>
          <p:cNvSpPr txBox="true"/>
          <p:nvPr/>
        </p:nvSpPr>
        <p:spPr>
          <a:xfrm rot="0">
            <a:off x="1821688" y="2665934"/>
            <a:ext cx="15017531" cy="514350"/>
          </a:xfrm>
          <a:prstGeom prst="rect">
            <a:avLst/>
          </a:prstGeom>
        </p:spPr>
        <p:txBody>
          <a:bodyPr anchor="t" rtlCol="false" tIns="0" lIns="0" bIns="0" rIns="0">
            <a:spAutoFit/>
          </a:bodyPr>
          <a:lstStyle/>
          <a:p>
            <a:pPr algn="l">
              <a:lnSpc>
                <a:spcPts val="4200"/>
              </a:lnSpc>
            </a:pPr>
            <a:r>
              <a:rPr lang="en-US" sz="3000" b="true">
                <a:solidFill>
                  <a:srgbClr val="000000"/>
                </a:solidFill>
                <a:latin typeface="Nunito Bold"/>
                <a:ea typeface="Nunito Bold"/>
                <a:cs typeface="Nunito Bold"/>
                <a:sym typeface="Nunito Bold"/>
              </a:rPr>
              <a:t>What Are the Benefits of Using Git?</a:t>
            </a:r>
          </a:p>
        </p:txBody>
      </p:sp>
      <p:sp>
        <p:nvSpPr>
          <p:cNvPr name="Freeform 9" id="9"/>
          <p:cNvSpPr/>
          <p:nvPr/>
        </p:nvSpPr>
        <p:spPr>
          <a:xfrm flipH="false" flipV="false" rot="4302480">
            <a:off x="16435990" y="335858"/>
            <a:ext cx="2722598" cy="2788509"/>
          </a:xfrm>
          <a:custGeom>
            <a:avLst/>
            <a:gdLst/>
            <a:ahLst/>
            <a:cxnLst/>
            <a:rect r="r" b="b" t="t" l="l"/>
            <a:pathLst>
              <a:path h="2788509" w="2722598">
                <a:moveTo>
                  <a:pt x="0" y="0"/>
                </a:moveTo>
                <a:lnTo>
                  <a:pt x="2722599" y="0"/>
                </a:lnTo>
                <a:lnTo>
                  <a:pt x="2722599" y="2788508"/>
                </a:lnTo>
                <a:lnTo>
                  <a:pt x="0" y="278850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0">
            <a:off x="5103967" y="3460224"/>
            <a:ext cx="7377534" cy="6095687"/>
          </a:xfrm>
          <a:custGeom>
            <a:avLst/>
            <a:gdLst/>
            <a:ahLst/>
            <a:cxnLst/>
            <a:rect r="r" b="b" t="t" l="l"/>
            <a:pathLst>
              <a:path h="6095687" w="7377534">
                <a:moveTo>
                  <a:pt x="0" y="0"/>
                </a:moveTo>
                <a:lnTo>
                  <a:pt x="7377533" y="0"/>
                </a:lnTo>
                <a:lnTo>
                  <a:pt x="7377533" y="6095687"/>
                </a:lnTo>
                <a:lnTo>
                  <a:pt x="0" y="6095687"/>
                </a:lnTo>
                <a:lnTo>
                  <a:pt x="0" y="0"/>
                </a:lnTo>
                <a:close/>
              </a:path>
            </a:pathLst>
          </a:custGeom>
          <a:blipFill>
            <a:blip r:embed="rId4"/>
            <a:stretch>
              <a:fillRect l="0" t="0" r="0" b="0"/>
            </a:stretch>
          </a:blipFill>
        </p:spPr>
      </p:sp>
      <p:sp>
        <p:nvSpPr>
          <p:cNvPr name="TextBox 11" id="11"/>
          <p:cNvSpPr txBox="true"/>
          <p:nvPr/>
        </p:nvSpPr>
        <p:spPr>
          <a:xfrm rot="0">
            <a:off x="2614676" y="904875"/>
            <a:ext cx="13114668" cy="1127571"/>
          </a:xfrm>
          <a:prstGeom prst="rect">
            <a:avLst/>
          </a:prstGeom>
        </p:spPr>
        <p:txBody>
          <a:bodyPr anchor="t" rtlCol="false" tIns="0" lIns="0" bIns="0" rIns="0">
            <a:spAutoFit/>
          </a:bodyPr>
          <a:lstStyle/>
          <a:p>
            <a:pPr algn="ctr">
              <a:lnSpc>
                <a:spcPts val="9250"/>
              </a:lnSpc>
            </a:pPr>
            <a:r>
              <a:rPr lang="en-US" sz="6607">
                <a:solidFill>
                  <a:srgbClr val="000000"/>
                </a:solidFill>
                <a:latin typeface="Fredoka"/>
                <a:ea typeface="Fredoka"/>
                <a:cs typeface="Fredoka"/>
                <a:sym typeface="Fredoka"/>
              </a:rPr>
              <a:t>GIT AND GITHUB OVERVIEW</a:t>
            </a:r>
          </a:p>
        </p:txBody>
      </p:sp>
    </p:spTree>
  </p:cSld>
  <p:clrMapOvr>
    <a:masterClrMapping/>
  </p:clrMapOvr>
</p:sld>
</file>

<file path=ppt/slides/slide4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1919996"/>
            <a:ext cx="16230600" cy="7338304"/>
            <a:chOff x="0" y="0"/>
            <a:chExt cx="4274726" cy="1932722"/>
          </a:xfrm>
        </p:grpSpPr>
        <p:sp>
          <p:nvSpPr>
            <p:cNvPr name="Freeform 3" id="3"/>
            <p:cNvSpPr/>
            <p:nvPr/>
          </p:nvSpPr>
          <p:spPr>
            <a:xfrm flipH="false" flipV="false" rot="0">
              <a:off x="0" y="0"/>
              <a:ext cx="4274726" cy="1932722"/>
            </a:xfrm>
            <a:custGeom>
              <a:avLst/>
              <a:gdLst/>
              <a:ahLst/>
              <a:cxnLst/>
              <a:rect r="r" b="b" t="t" l="l"/>
              <a:pathLst>
                <a:path h="1932722" w="4274726">
                  <a:moveTo>
                    <a:pt x="24327" y="0"/>
                  </a:moveTo>
                  <a:lnTo>
                    <a:pt x="4250399" y="0"/>
                  </a:lnTo>
                  <a:cubicBezTo>
                    <a:pt x="4263834" y="0"/>
                    <a:pt x="4274726" y="10891"/>
                    <a:pt x="4274726" y="24327"/>
                  </a:cubicBezTo>
                  <a:lnTo>
                    <a:pt x="4274726" y="1908395"/>
                  </a:lnTo>
                  <a:cubicBezTo>
                    <a:pt x="4274726" y="1914847"/>
                    <a:pt x="4272163" y="1921035"/>
                    <a:pt x="4267601" y="1925597"/>
                  </a:cubicBezTo>
                  <a:cubicBezTo>
                    <a:pt x="4263039" y="1930159"/>
                    <a:pt x="4256851" y="1932722"/>
                    <a:pt x="4250399" y="1932722"/>
                  </a:cubicBezTo>
                  <a:lnTo>
                    <a:pt x="24327" y="1932722"/>
                  </a:lnTo>
                  <a:cubicBezTo>
                    <a:pt x="10891" y="1932722"/>
                    <a:pt x="0" y="1921831"/>
                    <a:pt x="0" y="1908395"/>
                  </a:cubicBezTo>
                  <a:lnTo>
                    <a:pt x="0" y="24327"/>
                  </a:lnTo>
                  <a:cubicBezTo>
                    <a:pt x="0" y="10891"/>
                    <a:pt x="10891" y="0"/>
                    <a:pt x="24327" y="0"/>
                  </a:cubicBezTo>
                  <a:close/>
                </a:path>
              </a:pathLst>
            </a:custGeom>
            <a:solidFill>
              <a:srgbClr val="F1F2F2"/>
            </a:solidFill>
          </p:spPr>
        </p:sp>
        <p:sp>
          <p:nvSpPr>
            <p:cNvPr name="TextBox 4" id="4"/>
            <p:cNvSpPr txBox="true"/>
            <p:nvPr/>
          </p:nvSpPr>
          <p:spPr>
            <a:xfrm>
              <a:off x="0" y="-38100"/>
              <a:ext cx="4274726" cy="1970822"/>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2614676" y="532535"/>
            <a:ext cx="13431555" cy="1996075"/>
            <a:chOff x="0" y="0"/>
            <a:chExt cx="3537529" cy="525715"/>
          </a:xfrm>
        </p:grpSpPr>
        <p:sp>
          <p:nvSpPr>
            <p:cNvPr name="Freeform 6" id="6"/>
            <p:cNvSpPr/>
            <p:nvPr/>
          </p:nvSpPr>
          <p:spPr>
            <a:xfrm flipH="false" flipV="false" rot="0">
              <a:off x="0" y="0"/>
              <a:ext cx="3537529" cy="525715"/>
            </a:xfrm>
            <a:custGeom>
              <a:avLst/>
              <a:gdLst/>
              <a:ahLst/>
              <a:cxnLst/>
              <a:rect r="r" b="b" t="t" l="l"/>
              <a:pathLst>
                <a:path h="525715" w="3537529">
                  <a:moveTo>
                    <a:pt x="29396" y="0"/>
                  </a:moveTo>
                  <a:lnTo>
                    <a:pt x="3508132" y="0"/>
                  </a:lnTo>
                  <a:cubicBezTo>
                    <a:pt x="3524367" y="0"/>
                    <a:pt x="3537529" y="13161"/>
                    <a:pt x="3537529" y="29396"/>
                  </a:cubicBezTo>
                  <a:lnTo>
                    <a:pt x="3537529" y="496319"/>
                  </a:lnTo>
                  <a:cubicBezTo>
                    <a:pt x="3537529" y="512554"/>
                    <a:pt x="3524367" y="525715"/>
                    <a:pt x="3508132" y="525715"/>
                  </a:cubicBezTo>
                  <a:lnTo>
                    <a:pt x="29396" y="525715"/>
                  </a:lnTo>
                  <a:cubicBezTo>
                    <a:pt x="13161" y="525715"/>
                    <a:pt x="0" y="512554"/>
                    <a:pt x="0" y="496319"/>
                  </a:cubicBezTo>
                  <a:lnTo>
                    <a:pt x="0" y="29396"/>
                  </a:lnTo>
                  <a:cubicBezTo>
                    <a:pt x="0" y="13161"/>
                    <a:pt x="13161" y="0"/>
                    <a:pt x="29396" y="0"/>
                  </a:cubicBezTo>
                  <a:close/>
                </a:path>
              </a:pathLst>
            </a:custGeom>
            <a:solidFill>
              <a:srgbClr val="DDDEDE"/>
            </a:solidFill>
          </p:spPr>
        </p:sp>
        <p:sp>
          <p:nvSpPr>
            <p:cNvPr name="TextBox 7" id="7"/>
            <p:cNvSpPr txBox="true"/>
            <p:nvPr/>
          </p:nvSpPr>
          <p:spPr>
            <a:xfrm>
              <a:off x="0" y="-38100"/>
              <a:ext cx="3537529" cy="563815"/>
            </a:xfrm>
            <a:prstGeom prst="rect">
              <a:avLst/>
            </a:prstGeom>
          </p:spPr>
          <p:txBody>
            <a:bodyPr anchor="ctr" rtlCol="false" tIns="50800" lIns="50800" bIns="50800" rIns="50800"/>
            <a:lstStyle/>
            <a:p>
              <a:pPr algn="ctr">
                <a:lnSpc>
                  <a:spcPts val="2659"/>
                </a:lnSpc>
              </a:pPr>
            </a:p>
          </p:txBody>
        </p:sp>
      </p:grpSp>
      <p:sp>
        <p:nvSpPr>
          <p:cNvPr name="TextBox 8" id="8"/>
          <p:cNvSpPr txBox="true"/>
          <p:nvPr/>
        </p:nvSpPr>
        <p:spPr>
          <a:xfrm rot="0">
            <a:off x="1821688" y="2665934"/>
            <a:ext cx="15017531" cy="514350"/>
          </a:xfrm>
          <a:prstGeom prst="rect">
            <a:avLst/>
          </a:prstGeom>
        </p:spPr>
        <p:txBody>
          <a:bodyPr anchor="t" rtlCol="false" tIns="0" lIns="0" bIns="0" rIns="0">
            <a:spAutoFit/>
          </a:bodyPr>
          <a:lstStyle/>
          <a:p>
            <a:pPr algn="l">
              <a:lnSpc>
                <a:spcPts val="4200"/>
              </a:lnSpc>
            </a:pPr>
            <a:r>
              <a:rPr lang="en-US" sz="3000" b="true">
                <a:solidFill>
                  <a:srgbClr val="000000"/>
                </a:solidFill>
                <a:latin typeface="Nunito Bold"/>
                <a:ea typeface="Nunito Bold"/>
                <a:cs typeface="Nunito Bold"/>
                <a:sym typeface="Nunito Bold"/>
              </a:rPr>
              <a:t>Git, GitHub and real application demo images</a:t>
            </a:r>
          </a:p>
        </p:txBody>
      </p:sp>
      <p:sp>
        <p:nvSpPr>
          <p:cNvPr name="Freeform 9" id="9"/>
          <p:cNvSpPr/>
          <p:nvPr/>
        </p:nvSpPr>
        <p:spPr>
          <a:xfrm flipH="false" flipV="false" rot="4302480">
            <a:off x="16435990" y="335858"/>
            <a:ext cx="2722598" cy="2788509"/>
          </a:xfrm>
          <a:custGeom>
            <a:avLst/>
            <a:gdLst/>
            <a:ahLst/>
            <a:cxnLst/>
            <a:rect r="r" b="b" t="t" l="l"/>
            <a:pathLst>
              <a:path h="2788509" w="2722598">
                <a:moveTo>
                  <a:pt x="0" y="0"/>
                </a:moveTo>
                <a:lnTo>
                  <a:pt x="2722599" y="0"/>
                </a:lnTo>
                <a:lnTo>
                  <a:pt x="2722599" y="2788508"/>
                </a:lnTo>
                <a:lnTo>
                  <a:pt x="0" y="278850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0">
            <a:off x="3192285" y="3460224"/>
            <a:ext cx="11301259" cy="4266225"/>
          </a:xfrm>
          <a:custGeom>
            <a:avLst/>
            <a:gdLst/>
            <a:ahLst/>
            <a:cxnLst/>
            <a:rect r="r" b="b" t="t" l="l"/>
            <a:pathLst>
              <a:path h="4266225" w="11301259">
                <a:moveTo>
                  <a:pt x="0" y="0"/>
                </a:moveTo>
                <a:lnTo>
                  <a:pt x="11301259" y="0"/>
                </a:lnTo>
                <a:lnTo>
                  <a:pt x="11301259" y="4266226"/>
                </a:lnTo>
                <a:lnTo>
                  <a:pt x="0" y="4266226"/>
                </a:lnTo>
                <a:lnTo>
                  <a:pt x="0" y="0"/>
                </a:lnTo>
                <a:close/>
              </a:path>
            </a:pathLst>
          </a:custGeom>
          <a:blipFill>
            <a:blip r:embed="rId4"/>
            <a:stretch>
              <a:fillRect l="0" t="0" r="0" b="0"/>
            </a:stretch>
          </a:blipFill>
        </p:spPr>
      </p:sp>
      <p:sp>
        <p:nvSpPr>
          <p:cNvPr name="TextBox 11" id="11"/>
          <p:cNvSpPr txBox="true"/>
          <p:nvPr/>
        </p:nvSpPr>
        <p:spPr>
          <a:xfrm rot="0">
            <a:off x="2773119" y="740804"/>
            <a:ext cx="13114668" cy="886905"/>
          </a:xfrm>
          <a:prstGeom prst="rect">
            <a:avLst/>
          </a:prstGeom>
        </p:spPr>
        <p:txBody>
          <a:bodyPr anchor="t" rtlCol="false" tIns="0" lIns="0" bIns="0" rIns="0">
            <a:spAutoFit/>
          </a:bodyPr>
          <a:lstStyle/>
          <a:p>
            <a:pPr algn="ctr">
              <a:lnSpc>
                <a:spcPts val="7290"/>
              </a:lnSpc>
            </a:pPr>
            <a:r>
              <a:rPr lang="en-US" sz="5207">
                <a:solidFill>
                  <a:srgbClr val="000000"/>
                </a:solidFill>
                <a:latin typeface="Fredoka"/>
                <a:ea typeface="Fredoka"/>
                <a:cs typeface="Fredoka"/>
                <a:sym typeface="Fredoka"/>
              </a:rPr>
              <a:t>APPLY GIT/GITHUB TO PROJECTS</a:t>
            </a:r>
          </a:p>
        </p:txBody>
      </p:sp>
      <p:sp>
        <p:nvSpPr>
          <p:cNvPr name="TextBox 12" id="12"/>
          <p:cNvSpPr txBox="true"/>
          <p:nvPr/>
        </p:nvSpPr>
        <p:spPr>
          <a:xfrm rot="0">
            <a:off x="5775159" y="7945525"/>
            <a:ext cx="6135510" cy="514350"/>
          </a:xfrm>
          <a:prstGeom prst="rect">
            <a:avLst/>
          </a:prstGeom>
        </p:spPr>
        <p:txBody>
          <a:bodyPr anchor="t" rtlCol="false" tIns="0" lIns="0" bIns="0" rIns="0">
            <a:spAutoFit/>
          </a:bodyPr>
          <a:lstStyle/>
          <a:p>
            <a:pPr algn="l">
              <a:lnSpc>
                <a:spcPts val="4200"/>
              </a:lnSpc>
            </a:pPr>
            <a:r>
              <a:rPr lang="en-US" sz="3000" b="true">
                <a:solidFill>
                  <a:srgbClr val="000000"/>
                </a:solidFill>
                <a:latin typeface="Nunito Bold"/>
                <a:ea typeface="Nunito Bold"/>
                <a:cs typeface="Nunito Bold"/>
                <a:sym typeface="Nunito Bold"/>
              </a:rPr>
              <a:t>Figure 1. Sign-in and Sign-up</a:t>
            </a:r>
          </a:p>
        </p:txBody>
      </p:sp>
    </p:spTree>
  </p:cSld>
  <p:clrMapOvr>
    <a:masterClrMapping/>
  </p:clrMapOvr>
</p:sld>
</file>

<file path=ppt/slides/slide4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1919996"/>
            <a:ext cx="16230600" cy="9972802"/>
            <a:chOff x="0" y="0"/>
            <a:chExt cx="4274726" cy="2626582"/>
          </a:xfrm>
        </p:grpSpPr>
        <p:sp>
          <p:nvSpPr>
            <p:cNvPr name="Freeform 3" id="3"/>
            <p:cNvSpPr/>
            <p:nvPr/>
          </p:nvSpPr>
          <p:spPr>
            <a:xfrm flipH="false" flipV="false" rot="0">
              <a:off x="0" y="0"/>
              <a:ext cx="4274726" cy="2626582"/>
            </a:xfrm>
            <a:custGeom>
              <a:avLst/>
              <a:gdLst/>
              <a:ahLst/>
              <a:cxnLst/>
              <a:rect r="r" b="b" t="t" l="l"/>
              <a:pathLst>
                <a:path h="2626582" w="4274726">
                  <a:moveTo>
                    <a:pt x="24327" y="0"/>
                  </a:moveTo>
                  <a:lnTo>
                    <a:pt x="4250399" y="0"/>
                  </a:lnTo>
                  <a:cubicBezTo>
                    <a:pt x="4263834" y="0"/>
                    <a:pt x="4274726" y="10891"/>
                    <a:pt x="4274726" y="24327"/>
                  </a:cubicBezTo>
                  <a:lnTo>
                    <a:pt x="4274726" y="2602255"/>
                  </a:lnTo>
                  <a:cubicBezTo>
                    <a:pt x="4274726" y="2608707"/>
                    <a:pt x="4272163" y="2614894"/>
                    <a:pt x="4267601" y="2619456"/>
                  </a:cubicBezTo>
                  <a:cubicBezTo>
                    <a:pt x="4263039" y="2624019"/>
                    <a:pt x="4256851" y="2626582"/>
                    <a:pt x="4250399" y="2626582"/>
                  </a:cubicBezTo>
                  <a:lnTo>
                    <a:pt x="24327" y="2626582"/>
                  </a:lnTo>
                  <a:cubicBezTo>
                    <a:pt x="10891" y="2626582"/>
                    <a:pt x="0" y="2615690"/>
                    <a:pt x="0" y="2602255"/>
                  </a:cubicBezTo>
                  <a:lnTo>
                    <a:pt x="0" y="24327"/>
                  </a:lnTo>
                  <a:cubicBezTo>
                    <a:pt x="0" y="10891"/>
                    <a:pt x="10891" y="0"/>
                    <a:pt x="24327" y="0"/>
                  </a:cubicBezTo>
                  <a:close/>
                </a:path>
              </a:pathLst>
            </a:custGeom>
            <a:solidFill>
              <a:srgbClr val="F1F2F2"/>
            </a:solidFill>
          </p:spPr>
        </p:sp>
        <p:sp>
          <p:nvSpPr>
            <p:cNvPr name="TextBox 4" id="4"/>
            <p:cNvSpPr txBox="true"/>
            <p:nvPr/>
          </p:nvSpPr>
          <p:spPr>
            <a:xfrm>
              <a:off x="0" y="-38100"/>
              <a:ext cx="4274726" cy="2664682"/>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2614676" y="532535"/>
            <a:ext cx="13431555" cy="1996075"/>
            <a:chOff x="0" y="0"/>
            <a:chExt cx="3537529" cy="525715"/>
          </a:xfrm>
        </p:grpSpPr>
        <p:sp>
          <p:nvSpPr>
            <p:cNvPr name="Freeform 6" id="6"/>
            <p:cNvSpPr/>
            <p:nvPr/>
          </p:nvSpPr>
          <p:spPr>
            <a:xfrm flipH="false" flipV="false" rot="0">
              <a:off x="0" y="0"/>
              <a:ext cx="3537529" cy="525715"/>
            </a:xfrm>
            <a:custGeom>
              <a:avLst/>
              <a:gdLst/>
              <a:ahLst/>
              <a:cxnLst/>
              <a:rect r="r" b="b" t="t" l="l"/>
              <a:pathLst>
                <a:path h="525715" w="3537529">
                  <a:moveTo>
                    <a:pt x="29396" y="0"/>
                  </a:moveTo>
                  <a:lnTo>
                    <a:pt x="3508132" y="0"/>
                  </a:lnTo>
                  <a:cubicBezTo>
                    <a:pt x="3524367" y="0"/>
                    <a:pt x="3537529" y="13161"/>
                    <a:pt x="3537529" y="29396"/>
                  </a:cubicBezTo>
                  <a:lnTo>
                    <a:pt x="3537529" y="496319"/>
                  </a:lnTo>
                  <a:cubicBezTo>
                    <a:pt x="3537529" y="512554"/>
                    <a:pt x="3524367" y="525715"/>
                    <a:pt x="3508132" y="525715"/>
                  </a:cubicBezTo>
                  <a:lnTo>
                    <a:pt x="29396" y="525715"/>
                  </a:lnTo>
                  <a:cubicBezTo>
                    <a:pt x="13161" y="525715"/>
                    <a:pt x="0" y="512554"/>
                    <a:pt x="0" y="496319"/>
                  </a:cubicBezTo>
                  <a:lnTo>
                    <a:pt x="0" y="29396"/>
                  </a:lnTo>
                  <a:cubicBezTo>
                    <a:pt x="0" y="13161"/>
                    <a:pt x="13161" y="0"/>
                    <a:pt x="29396" y="0"/>
                  </a:cubicBezTo>
                  <a:close/>
                </a:path>
              </a:pathLst>
            </a:custGeom>
            <a:solidFill>
              <a:srgbClr val="DDDEDE"/>
            </a:solidFill>
          </p:spPr>
        </p:sp>
        <p:sp>
          <p:nvSpPr>
            <p:cNvPr name="TextBox 7" id="7"/>
            <p:cNvSpPr txBox="true"/>
            <p:nvPr/>
          </p:nvSpPr>
          <p:spPr>
            <a:xfrm>
              <a:off x="0" y="-38100"/>
              <a:ext cx="3537529" cy="563815"/>
            </a:xfrm>
            <a:prstGeom prst="rect">
              <a:avLst/>
            </a:prstGeom>
          </p:spPr>
          <p:txBody>
            <a:bodyPr anchor="ctr" rtlCol="false" tIns="50800" lIns="50800" bIns="50800" rIns="50800"/>
            <a:lstStyle/>
            <a:p>
              <a:pPr algn="ctr">
                <a:lnSpc>
                  <a:spcPts val="2659"/>
                </a:lnSpc>
              </a:pPr>
            </a:p>
          </p:txBody>
        </p:sp>
      </p:grpSp>
      <p:sp>
        <p:nvSpPr>
          <p:cNvPr name="TextBox 8" id="8"/>
          <p:cNvSpPr txBox="true"/>
          <p:nvPr/>
        </p:nvSpPr>
        <p:spPr>
          <a:xfrm rot="0">
            <a:off x="1821688" y="2665934"/>
            <a:ext cx="15017531" cy="514350"/>
          </a:xfrm>
          <a:prstGeom prst="rect">
            <a:avLst/>
          </a:prstGeom>
        </p:spPr>
        <p:txBody>
          <a:bodyPr anchor="t" rtlCol="false" tIns="0" lIns="0" bIns="0" rIns="0">
            <a:spAutoFit/>
          </a:bodyPr>
          <a:lstStyle/>
          <a:p>
            <a:pPr algn="l">
              <a:lnSpc>
                <a:spcPts val="4200"/>
              </a:lnSpc>
            </a:pPr>
            <a:r>
              <a:rPr lang="en-US" sz="3000" b="true">
                <a:solidFill>
                  <a:srgbClr val="000000"/>
                </a:solidFill>
                <a:latin typeface="Nunito Bold"/>
                <a:ea typeface="Nunito Bold"/>
                <a:cs typeface="Nunito Bold"/>
                <a:sym typeface="Nunito Bold"/>
              </a:rPr>
              <a:t>Git, GitHub and real application demo images</a:t>
            </a:r>
          </a:p>
        </p:txBody>
      </p:sp>
      <p:sp>
        <p:nvSpPr>
          <p:cNvPr name="Freeform 9" id="9"/>
          <p:cNvSpPr/>
          <p:nvPr/>
        </p:nvSpPr>
        <p:spPr>
          <a:xfrm flipH="false" flipV="false" rot="4302480">
            <a:off x="16435990" y="335858"/>
            <a:ext cx="2722598" cy="2788509"/>
          </a:xfrm>
          <a:custGeom>
            <a:avLst/>
            <a:gdLst/>
            <a:ahLst/>
            <a:cxnLst/>
            <a:rect r="r" b="b" t="t" l="l"/>
            <a:pathLst>
              <a:path h="2788509" w="2722598">
                <a:moveTo>
                  <a:pt x="0" y="0"/>
                </a:moveTo>
                <a:lnTo>
                  <a:pt x="2722599" y="0"/>
                </a:lnTo>
                <a:lnTo>
                  <a:pt x="2722599" y="2788508"/>
                </a:lnTo>
                <a:lnTo>
                  <a:pt x="0" y="278850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0">
            <a:off x="3493371" y="3270913"/>
            <a:ext cx="11301259" cy="5297465"/>
          </a:xfrm>
          <a:custGeom>
            <a:avLst/>
            <a:gdLst/>
            <a:ahLst/>
            <a:cxnLst/>
            <a:rect r="r" b="b" t="t" l="l"/>
            <a:pathLst>
              <a:path h="5297465" w="11301259">
                <a:moveTo>
                  <a:pt x="0" y="0"/>
                </a:moveTo>
                <a:lnTo>
                  <a:pt x="11301258" y="0"/>
                </a:lnTo>
                <a:lnTo>
                  <a:pt x="11301258" y="5297465"/>
                </a:lnTo>
                <a:lnTo>
                  <a:pt x="0" y="5297465"/>
                </a:lnTo>
                <a:lnTo>
                  <a:pt x="0" y="0"/>
                </a:lnTo>
                <a:close/>
              </a:path>
            </a:pathLst>
          </a:custGeom>
          <a:blipFill>
            <a:blip r:embed="rId4"/>
            <a:stretch>
              <a:fillRect l="0" t="0" r="0" b="0"/>
            </a:stretch>
          </a:blipFill>
        </p:spPr>
      </p:sp>
      <p:sp>
        <p:nvSpPr>
          <p:cNvPr name="TextBox 11" id="11"/>
          <p:cNvSpPr txBox="true"/>
          <p:nvPr/>
        </p:nvSpPr>
        <p:spPr>
          <a:xfrm rot="0">
            <a:off x="2773119" y="740804"/>
            <a:ext cx="13114668" cy="886905"/>
          </a:xfrm>
          <a:prstGeom prst="rect">
            <a:avLst/>
          </a:prstGeom>
        </p:spPr>
        <p:txBody>
          <a:bodyPr anchor="t" rtlCol="false" tIns="0" lIns="0" bIns="0" rIns="0">
            <a:spAutoFit/>
          </a:bodyPr>
          <a:lstStyle/>
          <a:p>
            <a:pPr algn="ctr">
              <a:lnSpc>
                <a:spcPts val="7290"/>
              </a:lnSpc>
            </a:pPr>
            <a:r>
              <a:rPr lang="en-US" sz="5207">
                <a:solidFill>
                  <a:srgbClr val="000000"/>
                </a:solidFill>
                <a:latin typeface="Fredoka"/>
                <a:ea typeface="Fredoka"/>
                <a:cs typeface="Fredoka"/>
                <a:sym typeface="Fredoka"/>
              </a:rPr>
              <a:t>APPLY GIT/GITHUB TO PROJECTS</a:t>
            </a:r>
          </a:p>
        </p:txBody>
      </p:sp>
      <p:sp>
        <p:nvSpPr>
          <p:cNvPr name="TextBox 12" id="12"/>
          <p:cNvSpPr txBox="true"/>
          <p:nvPr/>
        </p:nvSpPr>
        <p:spPr>
          <a:xfrm rot="0">
            <a:off x="4581638" y="8601858"/>
            <a:ext cx="9497631" cy="1047750"/>
          </a:xfrm>
          <a:prstGeom prst="rect">
            <a:avLst/>
          </a:prstGeom>
        </p:spPr>
        <p:txBody>
          <a:bodyPr anchor="t" rtlCol="false" tIns="0" lIns="0" bIns="0" rIns="0">
            <a:spAutoFit/>
          </a:bodyPr>
          <a:lstStyle/>
          <a:p>
            <a:pPr algn="l">
              <a:lnSpc>
                <a:spcPts val="4200"/>
              </a:lnSpc>
            </a:pPr>
            <a:r>
              <a:rPr lang="en-US" sz="3000" b="true">
                <a:solidFill>
                  <a:srgbClr val="000000"/>
                </a:solidFill>
                <a:latin typeface="Nunito Bold"/>
                <a:ea typeface="Nunito Bold"/>
                <a:cs typeface="Nunito Bold"/>
                <a:sym typeface="Nunito Bold"/>
              </a:rPr>
              <a:t>Figure 2. Home Page GitHub After logging in, you will be directed to GitHub Home page.</a:t>
            </a:r>
          </a:p>
        </p:txBody>
      </p:sp>
    </p:spTree>
  </p:cSld>
  <p:clrMapOvr>
    <a:masterClrMapping/>
  </p:clrMapOvr>
</p:sld>
</file>

<file path=ppt/slides/slide4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1919996"/>
            <a:ext cx="16230600" cy="8367004"/>
            <a:chOff x="0" y="0"/>
            <a:chExt cx="4274726" cy="2203655"/>
          </a:xfrm>
        </p:grpSpPr>
        <p:sp>
          <p:nvSpPr>
            <p:cNvPr name="Freeform 3" id="3"/>
            <p:cNvSpPr/>
            <p:nvPr/>
          </p:nvSpPr>
          <p:spPr>
            <a:xfrm flipH="false" flipV="false" rot="0">
              <a:off x="0" y="0"/>
              <a:ext cx="4274726" cy="2203655"/>
            </a:xfrm>
            <a:custGeom>
              <a:avLst/>
              <a:gdLst/>
              <a:ahLst/>
              <a:cxnLst/>
              <a:rect r="r" b="b" t="t" l="l"/>
              <a:pathLst>
                <a:path h="2203655" w="4274726">
                  <a:moveTo>
                    <a:pt x="24327" y="0"/>
                  </a:moveTo>
                  <a:lnTo>
                    <a:pt x="4250399" y="0"/>
                  </a:lnTo>
                  <a:cubicBezTo>
                    <a:pt x="4263834" y="0"/>
                    <a:pt x="4274726" y="10891"/>
                    <a:pt x="4274726" y="24327"/>
                  </a:cubicBezTo>
                  <a:lnTo>
                    <a:pt x="4274726" y="2179329"/>
                  </a:lnTo>
                  <a:cubicBezTo>
                    <a:pt x="4274726" y="2185781"/>
                    <a:pt x="4272163" y="2191968"/>
                    <a:pt x="4267601" y="2196530"/>
                  </a:cubicBezTo>
                  <a:cubicBezTo>
                    <a:pt x="4263039" y="2201092"/>
                    <a:pt x="4256851" y="2203655"/>
                    <a:pt x="4250399" y="2203655"/>
                  </a:cubicBezTo>
                  <a:lnTo>
                    <a:pt x="24327" y="2203655"/>
                  </a:lnTo>
                  <a:cubicBezTo>
                    <a:pt x="10891" y="2203655"/>
                    <a:pt x="0" y="2192764"/>
                    <a:pt x="0" y="2179329"/>
                  </a:cubicBezTo>
                  <a:lnTo>
                    <a:pt x="0" y="24327"/>
                  </a:lnTo>
                  <a:cubicBezTo>
                    <a:pt x="0" y="10891"/>
                    <a:pt x="10891" y="0"/>
                    <a:pt x="24327" y="0"/>
                  </a:cubicBezTo>
                  <a:close/>
                </a:path>
              </a:pathLst>
            </a:custGeom>
            <a:solidFill>
              <a:srgbClr val="F1F2F2"/>
            </a:solidFill>
          </p:spPr>
        </p:sp>
        <p:sp>
          <p:nvSpPr>
            <p:cNvPr name="TextBox 4" id="4"/>
            <p:cNvSpPr txBox="true"/>
            <p:nvPr/>
          </p:nvSpPr>
          <p:spPr>
            <a:xfrm>
              <a:off x="0" y="-38100"/>
              <a:ext cx="4274726" cy="2241755"/>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2614676" y="532535"/>
            <a:ext cx="13431555" cy="1996075"/>
            <a:chOff x="0" y="0"/>
            <a:chExt cx="3537529" cy="525715"/>
          </a:xfrm>
        </p:grpSpPr>
        <p:sp>
          <p:nvSpPr>
            <p:cNvPr name="Freeform 6" id="6"/>
            <p:cNvSpPr/>
            <p:nvPr/>
          </p:nvSpPr>
          <p:spPr>
            <a:xfrm flipH="false" flipV="false" rot="0">
              <a:off x="0" y="0"/>
              <a:ext cx="3537529" cy="525715"/>
            </a:xfrm>
            <a:custGeom>
              <a:avLst/>
              <a:gdLst/>
              <a:ahLst/>
              <a:cxnLst/>
              <a:rect r="r" b="b" t="t" l="l"/>
              <a:pathLst>
                <a:path h="525715" w="3537529">
                  <a:moveTo>
                    <a:pt x="29396" y="0"/>
                  </a:moveTo>
                  <a:lnTo>
                    <a:pt x="3508132" y="0"/>
                  </a:lnTo>
                  <a:cubicBezTo>
                    <a:pt x="3524367" y="0"/>
                    <a:pt x="3537529" y="13161"/>
                    <a:pt x="3537529" y="29396"/>
                  </a:cubicBezTo>
                  <a:lnTo>
                    <a:pt x="3537529" y="496319"/>
                  </a:lnTo>
                  <a:cubicBezTo>
                    <a:pt x="3537529" y="512554"/>
                    <a:pt x="3524367" y="525715"/>
                    <a:pt x="3508132" y="525715"/>
                  </a:cubicBezTo>
                  <a:lnTo>
                    <a:pt x="29396" y="525715"/>
                  </a:lnTo>
                  <a:cubicBezTo>
                    <a:pt x="13161" y="525715"/>
                    <a:pt x="0" y="512554"/>
                    <a:pt x="0" y="496319"/>
                  </a:cubicBezTo>
                  <a:lnTo>
                    <a:pt x="0" y="29396"/>
                  </a:lnTo>
                  <a:cubicBezTo>
                    <a:pt x="0" y="13161"/>
                    <a:pt x="13161" y="0"/>
                    <a:pt x="29396" y="0"/>
                  </a:cubicBezTo>
                  <a:close/>
                </a:path>
              </a:pathLst>
            </a:custGeom>
            <a:solidFill>
              <a:srgbClr val="DDDEDE"/>
            </a:solidFill>
          </p:spPr>
        </p:sp>
        <p:sp>
          <p:nvSpPr>
            <p:cNvPr name="TextBox 7" id="7"/>
            <p:cNvSpPr txBox="true"/>
            <p:nvPr/>
          </p:nvSpPr>
          <p:spPr>
            <a:xfrm>
              <a:off x="0" y="-38100"/>
              <a:ext cx="3537529" cy="563815"/>
            </a:xfrm>
            <a:prstGeom prst="rect">
              <a:avLst/>
            </a:prstGeom>
          </p:spPr>
          <p:txBody>
            <a:bodyPr anchor="ctr" rtlCol="false" tIns="50800" lIns="50800" bIns="50800" rIns="50800"/>
            <a:lstStyle/>
            <a:p>
              <a:pPr algn="ctr">
                <a:lnSpc>
                  <a:spcPts val="2659"/>
                </a:lnSpc>
              </a:pPr>
            </a:p>
          </p:txBody>
        </p:sp>
      </p:grpSp>
      <p:sp>
        <p:nvSpPr>
          <p:cNvPr name="TextBox 8" id="8"/>
          <p:cNvSpPr txBox="true"/>
          <p:nvPr/>
        </p:nvSpPr>
        <p:spPr>
          <a:xfrm rot="0">
            <a:off x="1821688" y="2665934"/>
            <a:ext cx="15017531" cy="514350"/>
          </a:xfrm>
          <a:prstGeom prst="rect">
            <a:avLst/>
          </a:prstGeom>
        </p:spPr>
        <p:txBody>
          <a:bodyPr anchor="t" rtlCol="false" tIns="0" lIns="0" bIns="0" rIns="0">
            <a:spAutoFit/>
          </a:bodyPr>
          <a:lstStyle/>
          <a:p>
            <a:pPr algn="l">
              <a:lnSpc>
                <a:spcPts val="4200"/>
              </a:lnSpc>
            </a:pPr>
            <a:r>
              <a:rPr lang="en-US" sz="3000" b="true">
                <a:solidFill>
                  <a:srgbClr val="000000"/>
                </a:solidFill>
                <a:latin typeface="Nunito Bold"/>
                <a:ea typeface="Nunito Bold"/>
                <a:cs typeface="Nunito Bold"/>
                <a:sym typeface="Nunito Bold"/>
              </a:rPr>
              <a:t>Git, GitHub and real application demo images</a:t>
            </a:r>
          </a:p>
        </p:txBody>
      </p:sp>
      <p:sp>
        <p:nvSpPr>
          <p:cNvPr name="Freeform 9" id="9"/>
          <p:cNvSpPr/>
          <p:nvPr/>
        </p:nvSpPr>
        <p:spPr>
          <a:xfrm flipH="false" flipV="false" rot="4302480">
            <a:off x="16435990" y="335858"/>
            <a:ext cx="2722598" cy="2788509"/>
          </a:xfrm>
          <a:custGeom>
            <a:avLst/>
            <a:gdLst/>
            <a:ahLst/>
            <a:cxnLst/>
            <a:rect r="r" b="b" t="t" l="l"/>
            <a:pathLst>
              <a:path h="2788509" w="2722598">
                <a:moveTo>
                  <a:pt x="0" y="0"/>
                </a:moveTo>
                <a:lnTo>
                  <a:pt x="2722599" y="0"/>
                </a:lnTo>
                <a:lnTo>
                  <a:pt x="2722599" y="2788508"/>
                </a:lnTo>
                <a:lnTo>
                  <a:pt x="0" y="278850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0">
            <a:off x="3662794" y="3370784"/>
            <a:ext cx="10360241" cy="4889102"/>
          </a:xfrm>
          <a:custGeom>
            <a:avLst/>
            <a:gdLst/>
            <a:ahLst/>
            <a:cxnLst/>
            <a:rect r="r" b="b" t="t" l="l"/>
            <a:pathLst>
              <a:path h="4889102" w="10360241">
                <a:moveTo>
                  <a:pt x="0" y="0"/>
                </a:moveTo>
                <a:lnTo>
                  <a:pt x="10360241" y="0"/>
                </a:lnTo>
                <a:lnTo>
                  <a:pt x="10360241" y="4889102"/>
                </a:lnTo>
                <a:lnTo>
                  <a:pt x="0" y="4889102"/>
                </a:lnTo>
                <a:lnTo>
                  <a:pt x="0" y="0"/>
                </a:lnTo>
                <a:close/>
              </a:path>
            </a:pathLst>
          </a:custGeom>
          <a:blipFill>
            <a:blip r:embed="rId4"/>
            <a:stretch>
              <a:fillRect l="0" t="0" r="0" b="0"/>
            </a:stretch>
          </a:blipFill>
        </p:spPr>
      </p:sp>
      <p:sp>
        <p:nvSpPr>
          <p:cNvPr name="TextBox 11" id="11"/>
          <p:cNvSpPr txBox="true"/>
          <p:nvPr/>
        </p:nvSpPr>
        <p:spPr>
          <a:xfrm rot="0">
            <a:off x="2773119" y="740804"/>
            <a:ext cx="13114668" cy="886905"/>
          </a:xfrm>
          <a:prstGeom prst="rect">
            <a:avLst/>
          </a:prstGeom>
        </p:spPr>
        <p:txBody>
          <a:bodyPr anchor="t" rtlCol="false" tIns="0" lIns="0" bIns="0" rIns="0">
            <a:spAutoFit/>
          </a:bodyPr>
          <a:lstStyle/>
          <a:p>
            <a:pPr algn="ctr">
              <a:lnSpc>
                <a:spcPts val="7290"/>
              </a:lnSpc>
            </a:pPr>
            <a:r>
              <a:rPr lang="en-US" sz="5207">
                <a:solidFill>
                  <a:srgbClr val="000000"/>
                </a:solidFill>
                <a:latin typeface="Fredoka"/>
                <a:ea typeface="Fredoka"/>
                <a:cs typeface="Fredoka"/>
                <a:sym typeface="Fredoka"/>
              </a:rPr>
              <a:t>APPLY GIT/GITHUB TO PROJECTS</a:t>
            </a:r>
          </a:p>
        </p:txBody>
      </p:sp>
      <p:sp>
        <p:nvSpPr>
          <p:cNvPr name="TextBox 12" id="12"/>
          <p:cNvSpPr txBox="true"/>
          <p:nvPr/>
        </p:nvSpPr>
        <p:spPr>
          <a:xfrm rot="0">
            <a:off x="5775159" y="8743950"/>
            <a:ext cx="6135510" cy="1047750"/>
          </a:xfrm>
          <a:prstGeom prst="rect">
            <a:avLst/>
          </a:prstGeom>
        </p:spPr>
        <p:txBody>
          <a:bodyPr anchor="t" rtlCol="false" tIns="0" lIns="0" bIns="0" rIns="0">
            <a:spAutoFit/>
          </a:bodyPr>
          <a:lstStyle/>
          <a:p>
            <a:pPr algn="l">
              <a:lnSpc>
                <a:spcPts val="4200"/>
              </a:lnSpc>
            </a:pPr>
            <a:r>
              <a:rPr lang="en-US" sz="3000" b="true">
                <a:solidFill>
                  <a:srgbClr val="000000"/>
                </a:solidFill>
                <a:latin typeface="Nunito Bold"/>
                <a:ea typeface="Nunito Bold"/>
                <a:cs typeface="Nunito Bold"/>
                <a:sym typeface="Nunito Bold"/>
              </a:rPr>
              <a:t>Figure 3. Create a new repository</a:t>
            </a:r>
          </a:p>
          <a:p>
            <a:pPr algn="l">
              <a:lnSpc>
                <a:spcPts val="4200"/>
              </a:lnSpc>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11799" y="2079827"/>
            <a:ext cx="16768589" cy="7178473"/>
            <a:chOff x="0" y="0"/>
            <a:chExt cx="4416419" cy="1890627"/>
          </a:xfrm>
        </p:grpSpPr>
        <p:sp>
          <p:nvSpPr>
            <p:cNvPr name="Freeform 3" id="3"/>
            <p:cNvSpPr/>
            <p:nvPr/>
          </p:nvSpPr>
          <p:spPr>
            <a:xfrm flipH="false" flipV="false" rot="0">
              <a:off x="0" y="0"/>
              <a:ext cx="4416419" cy="1890627"/>
            </a:xfrm>
            <a:custGeom>
              <a:avLst/>
              <a:gdLst/>
              <a:ahLst/>
              <a:cxnLst/>
              <a:rect r="r" b="b" t="t" l="l"/>
              <a:pathLst>
                <a:path h="1890627" w="4416419">
                  <a:moveTo>
                    <a:pt x="23546" y="0"/>
                  </a:moveTo>
                  <a:lnTo>
                    <a:pt x="4392873" y="0"/>
                  </a:lnTo>
                  <a:cubicBezTo>
                    <a:pt x="4399118" y="0"/>
                    <a:pt x="4405106" y="2481"/>
                    <a:pt x="4409522" y="6897"/>
                  </a:cubicBezTo>
                  <a:cubicBezTo>
                    <a:pt x="4413938" y="11312"/>
                    <a:pt x="4416419" y="17301"/>
                    <a:pt x="4416419" y="23546"/>
                  </a:cubicBezTo>
                  <a:lnTo>
                    <a:pt x="4416419" y="1867080"/>
                  </a:lnTo>
                  <a:cubicBezTo>
                    <a:pt x="4416419" y="1873325"/>
                    <a:pt x="4413938" y="1879314"/>
                    <a:pt x="4409522" y="1883730"/>
                  </a:cubicBezTo>
                  <a:cubicBezTo>
                    <a:pt x="4405106" y="1888146"/>
                    <a:pt x="4399118" y="1890627"/>
                    <a:pt x="4392873" y="1890627"/>
                  </a:cubicBezTo>
                  <a:lnTo>
                    <a:pt x="23546" y="1890627"/>
                  </a:lnTo>
                  <a:cubicBezTo>
                    <a:pt x="17301" y="1890627"/>
                    <a:pt x="11312" y="1888146"/>
                    <a:pt x="6897" y="1883730"/>
                  </a:cubicBezTo>
                  <a:cubicBezTo>
                    <a:pt x="2481" y="1879314"/>
                    <a:pt x="0" y="1873325"/>
                    <a:pt x="0" y="1867080"/>
                  </a:cubicBezTo>
                  <a:lnTo>
                    <a:pt x="0" y="23546"/>
                  </a:lnTo>
                  <a:cubicBezTo>
                    <a:pt x="0" y="17301"/>
                    <a:pt x="2481" y="11312"/>
                    <a:pt x="6897" y="6897"/>
                  </a:cubicBezTo>
                  <a:cubicBezTo>
                    <a:pt x="11312" y="2481"/>
                    <a:pt x="17301" y="0"/>
                    <a:pt x="23546" y="0"/>
                  </a:cubicBezTo>
                  <a:close/>
                </a:path>
              </a:pathLst>
            </a:custGeom>
            <a:solidFill>
              <a:srgbClr val="F1F2F2"/>
            </a:solidFill>
          </p:spPr>
        </p:sp>
        <p:sp>
          <p:nvSpPr>
            <p:cNvPr name="TextBox 4" id="4"/>
            <p:cNvSpPr txBox="true"/>
            <p:nvPr/>
          </p:nvSpPr>
          <p:spPr>
            <a:xfrm>
              <a:off x="0" y="-38100"/>
              <a:ext cx="4416419" cy="1928727"/>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455841" y="8740298"/>
            <a:ext cx="20004189" cy="1104251"/>
            <a:chOff x="0" y="0"/>
            <a:chExt cx="5268593" cy="290832"/>
          </a:xfrm>
        </p:grpSpPr>
        <p:sp>
          <p:nvSpPr>
            <p:cNvPr name="Freeform 6" id="6"/>
            <p:cNvSpPr/>
            <p:nvPr/>
          </p:nvSpPr>
          <p:spPr>
            <a:xfrm flipH="false" flipV="false" rot="0">
              <a:off x="0" y="0"/>
              <a:ext cx="5268593" cy="290832"/>
            </a:xfrm>
            <a:custGeom>
              <a:avLst/>
              <a:gdLst/>
              <a:ahLst/>
              <a:cxnLst/>
              <a:rect r="r" b="b" t="t" l="l"/>
              <a:pathLst>
                <a:path h="290832" w="5268593">
                  <a:moveTo>
                    <a:pt x="0" y="0"/>
                  </a:moveTo>
                  <a:lnTo>
                    <a:pt x="5268593" y="0"/>
                  </a:lnTo>
                  <a:lnTo>
                    <a:pt x="5268593" y="290832"/>
                  </a:lnTo>
                  <a:lnTo>
                    <a:pt x="0" y="290832"/>
                  </a:lnTo>
                  <a:close/>
                </a:path>
              </a:pathLst>
            </a:custGeom>
            <a:solidFill>
              <a:srgbClr val="DDDEDE"/>
            </a:solidFill>
          </p:spPr>
        </p:sp>
        <p:sp>
          <p:nvSpPr>
            <p:cNvPr name="TextBox 7" id="7"/>
            <p:cNvSpPr txBox="true"/>
            <p:nvPr/>
          </p:nvSpPr>
          <p:spPr>
            <a:xfrm>
              <a:off x="0" y="-38100"/>
              <a:ext cx="5268593" cy="328932"/>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1581604" y="242673"/>
            <a:ext cx="14288994" cy="1996075"/>
            <a:chOff x="0" y="0"/>
            <a:chExt cx="3763356" cy="525715"/>
          </a:xfrm>
        </p:grpSpPr>
        <p:sp>
          <p:nvSpPr>
            <p:cNvPr name="Freeform 9" id="9"/>
            <p:cNvSpPr/>
            <p:nvPr/>
          </p:nvSpPr>
          <p:spPr>
            <a:xfrm flipH="false" flipV="false" rot="0">
              <a:off x="0" y="0"/>
              <a:ext cx="3763356" cy="525715"/>
            </a:xfrm>
            <a:custGeom>
              <a:avLst/>
              <a:gdLst/>
              <a:ahLst/>
              <a:cxnLst/>
              <a:rect r="r" b="b" t="t" l="l"/>
              <a:pathLst>
                <a:path h="525715" w="3763356">
                  <a:moveTo>
                    <a:pt x="27632" y="0"/>
                  </a:moveTo>
                  <a:lnTo>
                    <a:pt x="3735724" y="0"/>
                  </a:lnTo>
                  <a:cubicBezTo>
                    <a:pt x="3743053" y="0"/>
                    <a:pt x="3750081" y="2911"/>
                    <a:pt x="3755263" y="8093"/>
                  </a:cubicBezTo>
                  <a:cubicBezTo>
                    <a:pt x="3760445" y="13275"/>
                    <a:pt x="3763356" y="20304"/>
                    <a:pt x="3763356" y="27632"/>
                  </a:cubicBezTo>
                  <a:lnTo>
                    <a:pt x="3763356" y="498083"/>
                  </a:lnTo>
                  <a:cubicBezTo>
                    <a:pt x="3763356" y="505412"/>
                    <a:pt x="3760445" y="512440"/>
                    <a:pt x="3755263" y="517622"/>
                  </a:cubicBezTo>
                  <a:cubicBezTo>
                    <a:pt x="3750081" y="522804"/>
                    <a:pt x="3743053" y="525715"/>
                    <a:pt x="3735724" y="525715"/>
                  </a:cubicBezTo>
                  <a:lnTo>
                    <a:pt x="27632" y="525715"/>
                  </a:lnTo>
                  <a:cubicBezTo>
                    <a:pt x="12371" y="525715"/>
                    <a:pt x="0" y="513344"/>
                    <a:pt x="0" y="498083"/>
                  </a:cubicBezTo>
                  <a:lnTo>
                    <a:pt x="0" y="27632"/>
                  </a:lnTo>
                  <a:cubicBezTo>
                    <a:pt x="0" y="12371"/>
                    <a:pt x="12371" y="0"/>
                    <a:pt x="27632" y="0"/>
                  </a:cubicBezTo>
                  <a:close/>
                </a:path>
              </a:pathLst>
            </a:custGeom>
            <a:solidFill>
              <a:srgbClr val="DDDEDE"/>
            </a:solidFill>
          </p:spPr>
        </p:sp>
        <p:sp>
          <p:nvSpPr>
            <p:cNvPr name="TextBox 10" id="10"/>
            <p:cNvSpPr txBox="true"/>
            <p:nvPr/>
          </p:nvSpPr>
          <p:spPr>
            <a:xfrm>
              <a:off x="0" y="-38100"/>
              <a:ext cx="3763356" cy="563815"/>
            </a:xfrm>
            <a:prstGeom prst="rect">
              <a:avLst/>
            </a:prstGeom>
          </p:spPr>
          <p:txBody>
            <a:bodyPr anchor="ctr" rtlCol="false" tIns="50800" lIns="50800" bIns="50800" rIns="50800"/>
            <a:lstStyle/>
            <a:p>
              <a:pPr algn="ctr">
                <a:lnSpc>
                  <a:spcPts val="2659"/>
                </a:lnSpc>
              </a:pPr>
            </a:p>
          </p:txBody>
        </p:sp>
      </p:grpSp>
      <p:sp>
        <p:nvSpPr>
          <p:cNvPr name="TextBox 11" id="11"/>
          <p:cNvSpPr txBox="true"/>
          <p:nvPr/>
        </p:nvSpPr>
        <p:spPr>
          <a:xfrm rot="0">
            <a:off x="786523" y="2343150"/>
            <a:ext cx="16472777" cy="6915150"/>
          </a:xfrm>
          <a:prstGeom prst="rect">
            <a:avLst/>
          </a:prstGeom>
        </p:spPr>
        <p:txBody>
          <a:bodyPr anchor="t" rtlCol="false" tIns="0" lIns="0" bIns="0" rIns="0">
            <a:spAutoFit/>
          </a:bodyPr>
          <a:lstStyle/>
          <a:p>
            <a:pPr algn="l">
              <a:lnSpc>
                <a:spcPts val="4200"/>
              </a:lnSpc>
            </a:pPr>
            <a:r>
              <a:rPr lang="en-US" sz="3000">
                <a:solidFill>
                  <a:srgbClr val="000000"/>
                </a:solidFill>
                <a:latin typeface="Nunito"/>
                <a:ea typeface="Nunito"/>
                <a:cs typeface="Nunito"/>
                <a:sym typeface="Nunito"/>
              </a:rPr>
              <a:t>Traditional library management relies on manual methods, using pen and paper to record details such as book inventory, categories, titles, and student borrowing/returning records. This approach is time-consuming, labor-intensive, and prone to errors. This project</a:t>
            </a:r>
          </a:p>
          <a:p>
            <a:pPr algn="l">
              <a:lnSpc>
                <a:spcPts val="4200"/>
              </a:lnSpc>
            </a:pPr>
            <a:r>
              <a:rPr lang="en-US" sz="3000">
                <a:solidFill>
                  <a:srgbClr val="000000"/>
                </a:solidFill>
                <a:latin typeface="Nunito"/>
                <a:ea typeface="Nunito"/>
                <a:cs typeface="Nunito"/>
                <a:sym typeface="Nunito"/>
              </a:rPr>
              <a:t>aims to address these challenges by automating operations through a computerized database, enhancing library efficiency.</a:t>
            </a:r>
          </a:p>
          <a:p>
            <a:pPr algn="l">
              <a:lnSpc>
                <a:spcPts val="4200"/>
              </a:lnSpc>
            </a:pPr>
            <a:r>
              <a:rPr lang="en-US" sz="3000">
                <a:solidFill>
                  <a:srgbClr val="000000"/>
                </a:solidFill>
                <a:latin typeface="Nunito"/>
                <a:ea typeface="Nunito"/>
                <a:cs typeface="Nunito"/>
                <a:sym typeface="Nunito"/>
              </a:rPr>
              <a:t>The main objectives include:</a:t>
            </a:r>
          </a:p>
          <a:p>
            <a:pPr algn="l">
              <a:lnSpc>
                <a:spcPts val="4200"/>
              </a:lnSpc>
            </a:pPr>
            <a:r>
              <a:rPr lang="en-US" sz="3000">
                <a:solidFill>
                  <a:srgbClr val="000000"/>
                </a:solidFill>
                <a:latin typeface="Nunito"/>
                <a:ea typeface="Nunito"/>
                <a:cs typeface="Nunito"/>
                <a:sym typeface="Nunito"/>
              </a:rPr>
              <a:t>Automating the recording and management of books, members, and borrowing/return transactions.</a:t>
            </a:r>
          </a:p>
          <a:p>
            <a:pPr algn="l">
              <a:lnSpc>
                <a:spcPts val="4200"/>
              </a:lnSpc>
            </a:pPr>
            <a:r>
              <a:rPr lang="en-US" sz="3000">
                <a:solidFill>
                  <a:srgbClr val="000000"/>
                </a:solidFill>
                <a:latin typeface="Nunito"/>
                <a:ea typeface="Nunito"/>
                <a:cs typeface="Nunito"/>
                <a:sym typeface="Nunito"/>
              </a:rPr>
              <a:t>Providing a user-friendly interface for quick book searches without manual effort.</a:t>
            </a:r>
          </a:p>
          <a:p>
            <a:pPr algn="l">
              <a:lnSpc>
                <a:spcPts val="4200"/>
              </a:lnSpc>
            </a:pPr>
            <a:r>
              <a:rPr lang="en-US" sz="3000">
                <a:solidFill>
                  <a:srgbClr val="000000"/>
                </a:solidFill>
                <a:latin typeface="Nunito"/>
                <a:ea typeface="Nunito"/>
                <a:cs typeface="Nunito"/>
                <a:sym typeface="Nunito"/>
              </a:rPr>
              <a:t>Ensuring accuracy and reducing errors compared to manual methods.</a:t>
            </a:r>
          </a:p>
          <a:p>
            <a:pPr algn="l">
              <a:lnSpc>
                <a:spcPts val="4200"/>
              </a:lnSpc>
            </a:pPr>
            <a:r>
              <a:rPr lang="en-US" sz="3000">
                <a:solidFill>
                  <a:srgbClr val="000000"/>
                </a:solidFill>
                <a:latin typeface="Nunito"/>
                <a:ea typeface="Nunito"/>
                <a:cs typeface="Nunito"/>
                <a:sym typeface="Nunito"/>
              </a:rPr>
              <a:t>This project is well-suited for final-year students, not only for its practical application but also for enhancing personal portfolios, particularly in Java programming and database management.</a:t>
            </a:r>
          </a:p>
          <a:p>
            <a:pPr algn="l">
              <a:lnSpc>
                <a:spcPts val="4200"/>
              </a:lnSpc>
            </a:pPr>
          </a:p>
        </p:txBody>
      </p:sp>
      <p:sp>
        <p:nvSpPr>
          <p:cNvPr name="Freeform 12" id="12"/>
          <p:cNvSpPr/>
          <p:nvPr/>
        </p:nvSpPr>
        <p:spPr>
          <a:xfrm flipH="false" flipV="false" rot="4302480">
            <a:off x="16435990" y="-667888"/>
            <a:ext cx="2722598" cy="2788509"/>
          </a:xfrm>
          <a:custGeom>
            <a:avLst/>
            <a:gdLst/>
            <a:ahLst/>
            <a:cxnLst/>
            <a:rect r="r" b="b" t="t" l="l"/>
            <a:pathLst>
              <a:path h="2788509" w="2722598">
                <a:moveTo>
                  <a:pt x="0" y="0"/>
                </a:moveTo>
                <a:lnTo>
                  <a:pt x="2722599" y="0"/>
                </a:lnTo>
                <a:lnTo>
                  <a:pt x="2722599" y="2788509"/>
                </a:lnTo>
                <a:lnTo>
                  <a:pt x="0" y="278850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3" id="13"/>
          <p:cNvSpPr txBox="true"/>
          <p:nvPr/>
        </p:nvSpPr>
        <p:spPr>
          <a:xfrm rot="0">
            <a:off x="1775044" y="602542"/>
            <a:ext cx="13902113" cy="1127571"/>
          </a:xfrm>
          <a:prstGeom prst="rect">
            <a:avLst/>
          </a:prstGeom>
        </p:spPr>
        <p:txBody>
          <a:bodyPr anchor="t" rtlCol="false" tIns="0" lIns="0" bIns="0" rIns="0">
            <a:spAutoFit/>
          </a:bodyPr>
          <a:lstStyle/>
          <a:p>
            <a:pPr algn="ctr">
              <a:lnSpc>
                <a:spcPts val="9250"/>
              </a:lnSpc>
            </a:pPr>
            <a:r>
              <a:rPr lang="en-US" sz="6607">
                <a:solidFill>
                  <a:srgbClr val="000000"/>
                </a:solidFill>
                <a:latin typeface="Fredoka"/>
                <a:ea typeface="Fredoka"/>
                <a:cs typeface="Fredoka"/>
                <a:sym typeface="Fredoka"/>
              </a:rPr>
              <a:t>BACKGROUND AND OBJECTIVES</a:t>
            </a:r>
          </a:p>
        </p:txBody>
      </p:sp>
    </p:spTree>
  </p:cSld>
  <p:clrMapOvr>
    <a:masterClrMapping/>
  </p:clrMapOvr>
</p:sld>
</file>

<file path=ppt/slides/slide5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1919996"/>
            <a:ext cx="16230600" cy="7338304"/>
            <a:chOff x="0" y="0"/>
            <a:chExt cx="4274726" cy="1932722"/>
          </a:xfrm>
        </p:grpSpPr>
        <p:sp>
          <p:nvSpPr>
            <p:cNvPr name="Freeform 3" id="3"/>
            <p:cNvSpPr/>
            <p:nvPr/>
          </p:nvSpPr>
          <p:spPr>
            <a:xfrm flipH="false" flipV="false" rot="0">
              <a:off x="0" y="0"/>
              <a:ext cx="4274726" cy="1932722"/>
            </a:xfrm>
            <a:custGeom>
              <a:avLst/>
              <a:gdLst/>
              <a:ahLst/>
              <a:cxnLst/>
              <a:rect r="r" b="b" t="t" l="l"/>
              <a:pathLst>
                <a:path h="1932722" w="4274726">
                  <a:moveTo>
                    <a:pt x="24327" y="0"/>
                  </a:moveTo>
                  <a:lnTo>
                    <a:pt x="4250399" y="0"/>
                  </a:lnTo>
                  <a:cubicBezTo>
                    <a:pt x="4263834" y="0"/>
                    <a:pt x="4274726" y="10891"/>
                    <a:pt x="4274726" y="24327"/>
                  </a:cubicBezTo>
                  <a:lnTo>
                    <a:pt x="4274726" y="1908395"/>
                  </a:lnTo>
                  <a:cubicBezTo>
                    <a:pt x="4274726" y="1914847"/>
                    <a:pt x="4272163" y="1921035"/>
                    <a:pt x="4267601" y="1925597"/>
                  </a:cubicBezTo>
                  <a:cubicBezTo>
                    <a:pt x="4263039" y="1930159"/>
                    <a:pt x="4256851" y="1932722"/>
                    <a:pt x="4250399" y="1932722"/>
                  </a:cubicBezTo>
                  <a:lnTo>
                    <a:pt x="24327" y="1932722"/>
                  </a:lnTo>
                  <a:cubicBezTo>
                    <a:pt x="10891" y="1932722"/>
                    <a:pt x="0" y="1921831"/>
                    <a:pt x="0" y="1908395"/>
                  </a:cubicBezTo>
                  <a:lnTo>
                    <a:pt x="0" y="24327"/>
                  </a:lnTo>
                  <a:cubicBezTo>
                    <a:pt x="0" y="10891"/>
                    <a:pt x="10891" y="0"/>
                    <a:pt x="24327" y="0"/>
                  </a:cubicBezTo>
                  <a:close/>
                </a:path>
              </a:pathLst>
            </a:custGeom>
            <a:solidFill>
              <a:srgbClr val="F1F2F2"/>
            </a:solidFill>
          </p:spPr>
        </p:sp>
        <p:sp>
          <p:nvSpPr>
            <p:cNvPr name="TextBox 4" id="4"/>
            <p:cNvSpPr txBox="true"/>
            <p:nvPr/>
          </p:nvSpPr>
          <p:spPr>
            <a:xfrm>
              <a:off x="0" y="-38100"/>
              <a:ext cx="4274726" cy="1970822"/>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2614676" y="532535"/>
            <a:ext cx="13431555" cy="1996075"/>
            <a:chOff x="0" y="0"/>
            <a:chExt cx="3537529" cy="525715"/>
          </a:xfrm>
        </p:grpSpPr>
        <p:sp>
          <p:nvSpPr>
            <p:cNvPr name="Freeform 6" id="6"/>
            <p:cNvSpPr/>
            <p:nvPr/>
          </p:nvSpPr>
          <p:spPr>
            <a:xfrm flipH="false" flipV="false" rot="0">
              <a:off x="0" y="0"/>
              <a:ext cx="3537529" cy="525715"/>
            </a:xfrm>
            <a:custGeom>
              <a:avLst/>
              <a:gdLst/>
              <a:ahLst/>
              <a:cxnLst/>
              <a:rect r="r" b="b" t="t" l="l"/>
              <a:pathLst>
                <a:path h="525715" w="3537529">
                  <a:moveTo>
                    <a:pt x="29396" y="0"/>
                  </a:moveTo>
                  <a:lnTo>
                    <a:pt x="3508132" y="0"/>
                  </a:lnTo>
                  <a:cubicBezTo>
                    <a:pt x="3524367" y="0"/>
                    <a:pt x="3537529" y="13161"/>
                    <a:pt x="3537529" y="29396"/>
                  </a:cubicBezTo>
                  <a:lnTo>
                    <a:pt x="3537529" y="496319"/>
                  </a:lnTo>
                  <a:cubicBezTo>
                    <a:pt x="3537529" y="512554"/>
                    <a:pt x="3524367" y="525715"/>
                    <a:pt x="3508132" y="525715"/>
                  </a:cubicBezTo>
                  <a:lnTo>
                    <a:pt x="29396" y="525715"/>
                  </a:lnTo>
                  <a:cubicBezTo>
                    <a:pt x="13161" y="525715"/>
                    <a:pt x="0" y="512554"/>
                    <a:pt x="0" y="496319"/>
                  </a:cubicBezTo>
                  <a:lnTo>
                    <a:pt x="0" y="29396"/>
                  </a:lnTo>
                  <a:cubicBezTo>
                    <a:pt x="0" y="13161"/>
                    <a:pt x="13161" y="0"/>
                    <a:pt x="29396" y="0"/>
                  </a:cubicBezTo>
                  <a:close/>
                </a:path>
              </a:pathLst>
            </a:custGeom>
            <a:solidFill>
              <a:srgbClr val="DDDEDE"/>
            </a:solidFill>
          </p:spPr>
        </p:sp>
        <p:sp>
          <p:nvSpPr>
            <p:cNvPr name="TextBox 7" id="7"/>
            <p:cNvSpPr txBox="true"/>
            <p:nvPr/>
          </p:nvSpPr>
          <p:spPr>
            <a:xfrm>
              <a:off x="0" y="-38100"/>
              <a:ext cx="3537529" cy="563815"/>
            </a:xfrm>
            <a:prstGeom prst="rect">
              <a:avLst/>
            </a:prstGeom>
          </p:spPr>
          <p:txBody>
            <a:bodyPr anchor="ctr" rtlCol="false" tIns="50800" lIns="50800" bIns="50800" rIns="50800"/>
            <a:lstStyle/>
            <a:p>
              <a:pPr algn="ctr">
                <a:lnSpc>
                  <a:spcPts val="2659"/>
                </a:lnSpc>
              </a:pPr>
            </a:p>
          </p:txBody>
        </p:sp>
      </p:grpSp>
      <p:sp>
        <p:nvSpPr>
          <p:cNvPr name="TextBox 8" id="8"/>
          <p:cNvSpPr txBox="true"/>
          <p:nvPr/>
        </p:nvSpPr>
        <p:spPr>
          <a:xfrm rot="0">
            <a:off x="1821688" y="2665934"/>
            <a:ext cx="15017531" cy="514350"/>
          </a:xfrm>
          <a:prstGeom prst="rect">
            <a:avLst/>
          </a:prstGeom>
        </p:spPr>
        <p:txBody>
          <a:bodyPr anchor="t" rtlCol="false" tIns="0" lIns="0" bIns="0" rIns="0">
            <a:spAutoFit/>
          </a:bodyPr>
          <a:lstStyle/>
          <a:p>
            <a:pPr algn="l">
              <a:lnSpc>
                <a:spcPts val="4200"/>
              </a:lnSpc>
            </a:pPr>
            <a:r>
              <a:rPr lang="en-US" sz="3000" b="true">
                <a:solidFill>
                  <a:srgbClr val="000000"/>
                </a:solidFill>
                <a:latin typeface="Nunito Bold"/>
                <a:ea typeface="Nunito Bold"/>
                <a:cs typeface="Nunito Bold"/>
                <a:sym typeface="Nunito Bold"/>
              </a:rPr>
              <a:t>Git, GitHub and real application demo images</a:t>
            </a:r>
          </a:p>
        </p:txBody>
      </p:sp>
      <p:sp>
        <p:nvSpPr>
          <p:cNvPr name="Freeform 9" id="9"/>
          <p:cNvSpPr/>
          <p:nvPr/>
        </p:nvSpPr>
        <p:spPr>
          <a:xfrm flipH="false" flipV="false" rot="4302480">
            <a:off x="16435990" y="335858"/>
            <a:ext cx="2722598" cy="2788509"/>
          </a:xfrm>
          <a:custGeom>
            <a:avLst/>
            <a:gdLst/>
            <a:ahLst/>
            <a:cxnLst/>
            <a:rect r="r" b="b" t="t" l="l"/>
            <a:pathLst>
              <a:path h="2788509" w="2722598">
                <a:moveTo>
                  <a:pt x="0" y="0"/>
                </a:moveTo>
                <a:lnTo>
                  <a:pt x="2722599" y="0"/>
                </a:lnTo>
                <a:lnTo>
                  <a:pt x="2722599" y="2788508"/>
                </a:lnTo>
                <a:lnTo>
                  <a:pt x="0" y="278850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0">
            <a:off x="3557721" y="3370784"/>
            <a:ext cx="10352300" cy="4825884"/>
          </a:xfrm>
          <a:custGeom>
            <a:avLst/>
            <a:gdLst/>
            <a:ahLst/>
            <a:cxnLst/>
            <a:rect r="r" b="b" t="t" l="l"/>
            <a:pathLst>
              <a:path h="4825884" w="10352300">
                <a:moveTo>
                  <a:pt x="0" y="0"/>
                </a:moveTo>
                <a:lnTo>
                  <a:pt x="10352300" y="0"/>
                </a:lnTo>
                <a:lnTo>
                  <a:pt x="10352300" y="4825884"/>
                </a:lnTo>
                <a:lnTo>
                  <a:pt x="0" y="4825884"/>
                </a:lnTo>
                <a:lnTo>
                  <a:pt x="0" y="0"/>
                </a:lnTo>
                <a:close/>
              </a:path>
            </a:pathLst>
          </a:custGeom>
          <a:blipFill>
            <a:blip r:embed="rId4"/>
            <a:stretch>
              <a:fillRect l="0" t="0" r="0" b="0"/>
            </a:stretch>
          </a:blipFill>
        </p:spPr>
      </p:sp>
      <p:sp>
        <p:nvSpPr>
          <p:cNvPr name="TextBox 11" id="11"/>
          <p:cNvSpPr txBox="true"/>
          <p:nvPr/>
        </p:nvSpPr>
        <p:spPr>
          <a:xfrm rot="0">
            <a:off x="2773119" y="740804"/>
            <a:ext cx="13114668" cy="886905"/>
          </a:xfrm>
          <a:prstGeom prst="rect">
            <a:avLst/>
          </a:prstGeom>
        </p:spPr>
        <p:txBody>
          <a:bodyPr anchor="t" rtlCol="false" tIns="0" lIns="0" bIns="0" rIns="0">
            <a:spAutoFit/>
          </a:bodyPr>
          <a:lstStyle/>
          <a:p>
            <a:pPr algn="ctr">
              <a:lnSpc>
                <a:spcPts val="7290"/>
              </a:lnSpc>
            </a:pPr>
            <a:r>
              <a:rPr lang="en-US" sz="5207">
                <a:solidFill>
                  <a:srgbClr val="000000"/>
                </a:solidFill>
                <a:latin typeface="Fredoka"/>
                <a:ea typeface="Fredoka"/>
                <a:cs typeface="Fredoka"/>
                <a:sym typeface="Fredoka"/>
              </a:rPr>
              <a:t>APPLY GIT/GITHUB TO PROJECTS</a:t>
            </a:r>
          </a:p>
        </p:txBody>
      </p:sp>
      <p:sp>
        <p:nvSpPr>
          <p:cNvPr name="TextBox 12" id="12"/>
          <p:cNvSpPr txBox="true"/>
          <p:nvPr/>
        </p:nvSpPr>
        <p:spPr>
          <a:xfrm rot="0">
            <a:off x="5826426" y="8338565"/>
            <a:ext cx="6135510" cy="1047750"/>
          </a:xfrm>
          <a:prstGeom prst="rect">
            <a:avLst/>
          </a:prstGeom>
        </p:spPr>
        <p:txBody>
          <a:bodyPr anchor="t" rtlCol="false" tIns="0" lIns="0" bIns="0" rIns="0">
            <a:spAutoFit/>
          </a:bodyPr>
          <a:lstStyle/>
          <a:p>
            <a:pPr algn="l">
              <a:lnSpc>
                <a:spcPts val="4200"/>
              </a:lnSpc>
            </a:pPr>
            <a:r>
              <a:rPr lang="en-US" sz="3000" b="true">
                <a:solidFill>
                  <a:srgbClr val="000000"/>
                </a:solidFill>
                <a:latin typeface="Nunito Bold"/>
                <a:ea typeface="Nunito Bold"/>
                <a:cs typeface="Nunito Bold"/>
                <a:sym typeface="Nunito Bold"/>
              </a:rPr>
              <a:t>Figure 3. Create a new repository</a:t>
            </a:r>
          </a:p>
          <a:p>
            <a:pPr algn="l">
              <a:lnSpc>
                <a:spcPts val="4200"/>
              </a:lnSpc>
            </a:pPr>
          </a:p>
        </p:txBody>
      </p:sp>
    </p:spTree>
  </p:cSld>
  <p:clrMapOvr>
    <a:masterClrMapping/>
  </p:clrMapOvr>
</p:sld>
</file>

<file path=ppt/slides/slide5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1919996"/>
            <a:ext cx="16230600" cy="7338304"/>
            <a:chOff x="0" y="0"/>
            <a:chExt cx="4274726" cy="1932722"/>
          </a:xfrm>
        </p:grpSpPr>
        <p:sp>
          <p:nvSpPr>
            <p:cNvPr name="Freeform 3" id="3"/>
            <p:cNvSpPr/>
            <p:nvPr/>
          </p:nvSpPr>
          <p:spPr>
            <a:xfrm flipH="false" flipV="false" rot="0">
              <a:off x="0" y="0"/>
              <a:ext cx="4274726" cy="1932722"/>
            </a:xfrm>
            <a:custGeom>
              <a:avLst/>
              <a:gdLst/>
              <a:ahLst/>
              <a:cxnLst/>
              <a:rect r="r" b="b" t="t" l="l"/>
              <a:pathLst>
                <a:path h="1932722" w="4274726">
                  <a:moveTo>
                    <a:pt x="24327" y="0"/>
                  </a:moveTo>
                  <a:lnTo>
                    <a:pt x="4250399" y="0"/>
                  </a:lnTo>
                  <a:cubicBezTo>
                    <a:pt x="4263834" y="0"/>
                    <a:pt x="4274726" y="10891"/>
                    <a:pt x="4274726" y="24327"/>
                  </a:cubicBezTo>
                  <a:lnTo>
                    <a:pt x="4274726" y="1908395"/>
                  </a:lnTo>
                  <a:cubicBezTo>
                    <a:pt x="4274726" y="1914847"/>
                    <a:pt x="4272163" y="1921035"/>
                    <a:pt x="4267601" y="1925597"/>
                  </a:cubicBezTo>
                  <a:cubicBezTo>
                    <a:pt x="4263039" y="1930159"/>
                    <a:pt x="4256851" y="1932722"/>
                    <a:pt x="4250399" y="1932722"/>
                  </a:cubicBezTo>
                  <a:lnTo>
                    <a:pt x="24327" y="1932722"/>
                  </a:lnTo>
                  <a:cubicBezTo>
                    <a:pt x="10891" y="1932722"/>
                    <a:pt x="0" y="1921831"/>
                    <a:pt x="0" y="1908395"/>
                  </a:cubicBezTo>
                  <a:lnTo>
                    <a:pt x="0" y="24327"/>
                  </a:lnTo>
                  <a:cubicBezTo>
                    <a:pt x="0" y="10891"/>
                    <a:pt x="10891" y="0"/>
                    <a:pt x="24327" y="0"/>
                  </a:cubicBezTo>
                  <a:close/>
                </a:path>
              </a:pathLst>
            </a:custGeom>
            <a:solidFill>
              <a:srgbClr val="F1F2F2"/>
            </a:solidFill>
          </p:spPr>
        </p:sp>
        <p:sp>
          <p:nvSpPr>
            <p:cNvPr name="TextBox 4" id="4"/>
            <p:cNvSpPr txBox="true"/>
            <p:nvPr/>
          </p:nvSpPr>
          <p:spPr>
            <a:xfrm>
              <a:off x="0" y="-38100"/>
              <a:ext cx="4274726" cy="1970822"/>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2614676" y="532535"/>
            <a:ext cx="13431555" cy="1996075"/>
            <a:chOff x="0" y="0"/>
            <a:chExt cx="3537529" cy="525715"/>
          </a:xfrm>
        </p:grpSpPr>
        <p:sp>
          <p:nvSpPr>
            <p:cNvPr name="Freeform 6" id="6"/>
            <p:cNvSpPr/>
            <p:nvPr/>
          </p:nvSpPr>
          <p:spPr>
            <a:xfrm flipH="false" flipV="false" rot="0">
              <a:off x="0" y="0"/>
              <a:ext cx="3537529" cy="525715"/>
            </a:xfrm>
            <a:custGeom>
              <a:avLst/>
              <a:gdLst/>
              <a:ahLst/>
              <a:cxnLst/>
              <a:rect r="r" b="b" t="t" l="l"/>
              <a:pathLst>
                <a:path h="525715" w="3537529">
                  <a:moveTo>
                    <a:pt x="29396" y="0"/>
                  </a:moveTo>
                  <a:lnTo>
                    <a:pt x="3508132" y="0"/>
                  </a:lnTo>
                  <a:cubicBezTo>
                    <a:pt x="3524367" y="0"/>
                    <a:pt x="3537529" y="13161"/>
                    <a:pt x="3537529" y="29396"/>
                  </a:cubicBezTo>
                  <a:lnTo>
                    <a:pt x="3537529" y="496319"/>
                  </a:lnTo>
                  <a:cubicBezTo>
                    <a:pt x="3537529" y="512554"/>
                    <a:pt x="3524367" y="525715"/>
                    <a:pt x="3508132" y="525715"/>
                  </a:cubicBezTo>
                  <a:lnTo>
                    <a:pt x="29396" y="525715"/>
                  </a:lnTo>
                  <a:cubicBezTo>
                    <a:pt x="13161" y="525715"/>
                    <a:pt x="0" y="512554"/>
                    <a:pt x="0" y="496319"/>
                  </a:cubicBezTo>
                  <a:lnTo>
                    <a:pt x="0" y="29396"/>
                  </a:lnTo>
                  <a:cubicBezTo>
                    <a:pt x="0" y="13161"/>
                    <a:pt x="13161" y="0"/>
                    <a:pt x="29396" y="0"/>
                  </a:cubicBezTo>
                  <a:close/>
                </a:path>
              </a:pathLst>
            </a:custGeom>
            <a:solidFill>
              <a:srgbClr val="DDDEDE"/>
            </a:solidFill>
          </p:spPr>
        </p:sp>
        <p:sp>
          <p:nvSpPr>
            <p:cNvPr name="TextBox 7" id="7"/>
            <p:cNvSpPr txBox="true"/>
            <p:nvPr/>
          </p:nvSpPr>
          <p:spPr>
            <a:xfrm>
              <a:off x="0" y="-38100"/>
              <a:ext cx="3537529" cy="563815"/>
            </a:xfrm>
            <a:prstGeom prst="rect">
              <a:avLst/>
            </a:prstGeom>
          </p:spPr>
          <p:txBody>
            <a:bodyPr anchor="ctr" rtlCol="false" tIns="50800" lIns="50800" bIns="50800" rIns="50800"/>
            <a:lstStyle/>
            <a:p>
              <a:pPr algn="ctr">
                <a:lnSpc>
                  <a:spcPts val="2659"/>
                </a:lnSpc>
              </a:pPr>
            </a:p>
          </p:txBody>
        </p:sp>
      </p:grpSp>
      <p:sp>
        <p:nvSpPr>
          <p:cNvPr name="TextBox 8" id="8"/>
          <p:cNvSpPr txBox="true"/>
          <p:nvPr/>
        </p:nvSpPr>
        <p:spPr>
          <a:xfrm rot="0">
            <a:off x="1821688" y="2665934"/>
            <a:ext cx="15017531" cy="514350"/>
          </a:xfrm>
          <a:prstGeom prst="rect">
            <a:avLst/>
          </a:prstGeom>
        </p:spPr>
        <p:txBody>
          <a:bodyPr anchor="t" rtlCol="false" tIns="0" lIns="0" bIns="0" rIns="0">
            <a:spAutoFit/>
          </a:bodyPr>
          <a:lstStyle/>
          <a:p>
            <a:pPr algn="l">
              <a:lnSpc>
                <a:spcPts val="4200"/>
              </a:lnSpc>
            </a:pPr>
            <a:r>
              <a:rPr lang="en-US" sz="3000" b="true">
                <a:solidFill>
                  <a:srgbClr val="000000"/>
                </a:solidFill>
                <a:latin typeface="Nunito Bold"/>
                <a:ea typeface="Nunito Bold"/>
                <a:cs typeface="Nunito Bold"/>
                <a:sym typeface="Nunito Bold"/>
              </a:rPr>
              <a:t>Git, GitHub and real application demo images</a:t>
            </a:r>
          </a:p>
        </p:txBody>
      </p:sp>
      <p:sp>
        <p:nvSpPr>
          <p:cNvPr name="Freeform 9" id="9"/>
          <p:cNvSpPr/>
          <p:nvPr/>
        </p:nvSpPr>
        <p:spPr>
          <a:xfrm flipH="false" flipV="false" rot="4302480">
            <a:off x="16435990" y="335858"/>
            <a:ext cx="2722598" cy="2788509"/>
          </a:xfrm>
          <a:custGeom>
            <a:avLst/>
            <a:gdLst/>
            <a:ahLst/>
            <a:cxnLst/>
            <a:rect r="r" b="b" t="t" l="l"/>
            <a:pathLst>
              <a:path h="2788509" w="2722598">
                <a:moveTo>
                  <a:pt x="0" y="0"/>
                </a:moveTo>
                <a:lnTo>
                  <a:pt x="2722599" y="0"/>
                </a:lnTo>
                <a:lnTo>
                  <a:pt x="2722599" y="2788508"/>
                </a:lnTo>
                <a:lnTo>
                  <a:pt x="0" y="278850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0" id="10"/>
          <p:cNvSpPr txBox="true"/>
          <p:nvPr/>
        </p:nvSpPr>
        <p:spPr>
          <a:xfrm rot="0">
            <a:off x="2773119" y="740804"/>
            <a:ext cx="13114668" cy="886905"/>
          </a:xfrm>
          <a:prstGeom prst="rect">
            <a:avLst/>
          </a:prstGeom>
        </p:spPr>
        <p:txBody>
          <a:bodyPr anchor="t" rtlCol="false" tIns="0" lIns="0" bIns="0" rIns="0">
            <a:spAutoFit/>
          </a:bodyPr>
          <a:lstStyle/>
          <a:p>
            <a:pPr algn="ctr">
              <a:lnSpc>
                <a:spcPts val="7290"/>
              </a:lnSpc>
            </a:pPr>
            <a:r>
              <a:rPr lang="en-US" sz="5207">
                <a:solidFill>
                  <a:srgbClr val="000000"/>
                </a:solidFill>
                <a:latin typeface="Fredoka"/>
                <a:ea typeface="Fredoka"/>
                <a:cs typeface="Fredoka"/>
                <a:sym typeface="Fredoka"/>
              </a:rPr>
              <a:t>APPLY GIT/GITHUB TO PROJECTS</a:t>
            </a:r>
          </a:p>
        </p:txBody>
      </p:sp>
      <p:sp>
        <p:nvSpPr>
          <p:cNvPr name="TextBox 11" id="11"/>
          <p:cNvSpPr txBox="true"/>
          <p:nvPr/>
        </p:nvSpPr>
        <p:spPr>
          <a:xfrm rot="0">
            <a:off x="1821688" y="3313634"/>
            <a:ext cx="15017531" cy="5314950"/>
          </a:xfrm>
          <a:prstGeom prst="rect">
            <a:avLst/>
          </a:prstGeom>
        </p:spPr>
        <p:txBody>
          <a:bodyPr anchor="t" rtlCol="false" tIns="0" lIns="0" bIns="0" rIns="0">
            <a:spAutoFit/>
          </a:bodyPr>
          <a:lstStyle/>
          <a:p>
            <a:pPr algn="l">
              <a:lnSpc>
                <a:spcPts val="4200"/>
              </a:lnSpc>
            </a:pPr>
            <a:r>
              <a:rPr lang="en-US" sz="3000">
                <a:solidFill>
                  <a:srgbClr val="000000"/>
                </a:solidFill>
                <a:latin typeface="Nunito"/>
                <a:ea typeface="Nunito"/>
                <a:cs typeface="Nunito"/>
                <a:sym typeface="Nunito"/>
              </a:rPr>
              <a:t>When you click “New” on the home page to the “Create a new repository” interface on GitHub, you need to do the following steps to create a new repository:</a:t>
            </a:r>
          </a:p>
          <a:p>
            <a:pPr algn="l">
              <a:lnSpc>
                <a:spcPts val="4200"/>
              </a:lnSpc>
            </a:pPr>
            <a:r>
              <a:rPr lang="en-US" sz="3000">
                <a:solidFill>
                  <a:srgbClr val="000000"/>
                </a:solidFill>
                <a:latin typeface="Nunito"/>
                <a:ea typeface="Nunito"/>
                <a:cs typeface="Nunito"/>
                <a:sym typeface="Nunito"/>
              </a:rPr>
              <a:t>Fill in the repository information:</a:t>
            </a:r>
          </a:p>
          <a:p>
            <a:pPr algn="l">
              <a:lnSpc>
                <a:spcPts val="4200"/>
              </a:lnSpc>
            </a:pPr>
            <a:r>
              <a:rPr lang="en-US" sz="3000">
                <a:solidFill>
                  <a:srgbClr val="000000"/>
                </a:solidFill>
                <a:latin typeface="Nunito"/>
                <a:ea typeface="Nunito"/>
                <a:cs typeface="Nunito"/>
                <a:sym typeface="Nunito"/>
              </a:rPr>
              <a:t>Owner:</a:t>
            </a:r>
          </a:p>
          <a:p>
            <a:pPr algn="l">
              <a:lnSpc>
                <a:spcPts val="4200"/>
              </a:lnSpc>
            </a:pPr>
            <a:r>
              <a:rPr lang="en-US" sz="3000">
                <a:solidFill>
                  <a:srgbClr val="000000"/>
                </a:solidFill>
                <a:latin typeface="Nunito"/>
                <a:ea typeface="Nunito"/>
                <a:cs typeface="Nunito"/>
                <a:sym typeface="Nunito"/>
              </a:rPr>
              <a:t>This field is usually pre-filled with your username or organization.</a:t>
            </a:r>
          </a:p>
          <a:p>
            <a:pPr algn="l">
              <a:lnSpc>
                <a:spcPts val="4200"/>
              </a:lnSpc>
            </a:pPr>
            <a:r>
              <a:rPr lang="en-US" sz="3000">
                <a:solidFill>
                  <a:srgbClr val="000000"/>
                </a:solidFill>
                <a:latin typeface="Nunito"/>
                <a:ea typeface="Nunito"/>
                <a:cs typeface="Nunito"/>
                <a:sym typeface="Nunito"/>
              </a:rPr>
              <a:t>Make sure it is correct.</a:t>
            </a:r>
          </a:p>
          <a:p>
            <a:pPr algn="l">
              <a:lnSpc>
                <a:spcPts val="4200"/>
              </a:lnSpc>
            </a:pPr>
            <a:r>
              <a:rPr lang="en-US" sz="3000">
                <a:solidFill>
                  <a:srgbClr val="000000"/>
                </a:solidFill>
                <a:latin typeface="Nunito"/>
                <a:ea typeface="Nunito"/>
                <a:cs typeface="Nunito"/>
                <a:sym typeface="Nunito"/>
              </a:rPr>
              <a:t>Repository name I will enter “librarymanagementsystem” you can enter the name of your project.</a:t>
            </a:r>
          </a:p>
          <a:p>
            <a:pPr algn="l">
              <a:lnSpc>
                <a:spcPts val="4200"/>
              </a:lnSpc>
            </a:pPr>
            <a:r>
              <a:rPr lang="en-US" sz="3000">
                <a:solidFill>
                  <a:srgbClr val="000000"/>
                </a:solidFill>
                <a:latin typeface="Nunito"/>
                <a:ea typeface="Nunito"/>
                <a:cs typeface="Nunito"/>
                <a:sym typeface="Nunito"/>
              </a:rPr>
              <a:t>Description is a short description of your repository (optional).</a:t>
            </a:r>
          </a:p>
          <a:p>
            <a:pPr algn="l">
              <a:lnSpc>
                <a:spcPts val="4200"/>
              </a:lnSpc>
            </a:pPr>
          </a:p>
        </p:txBody>
      </p:sp>
    </p:spTree>
  </p:cSld>
  <p:clrMapOvr>
    <a:masterClrMapping/>
  </p:clrMapOvr>
</p:sld>
</file>

<file path=ppt/slides/slide5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1919996"/>
            <a:ext cx="16230600" cy="7338304"/>
            <a:chOff x="0" y="0"/>
            <a:chExt cx="4274726" cy="1932722"/>
          </a:xfrm>
        </p:grpSpPr>
        <p:sp>
          <p:nvSpPr>
            <p:cNvPr name="Freeform 3" id="3"/>
            <p:cNvSpPr/>
            <p:nvPr/>
          </p:nvSpPr>
          <p:spPr>
            <a:xfrm flipH="false" flipV="false" rot="0">
              <a:off x="0" y="0"/>
              <a:ext cx="4274726" cy="1932722"/>
            </a:xfrm>
            <a:custGeom>
              <a:avLst/>
              <a:gdLst/>
              <a:ahLst/>
              <a:cxnLst/>
              <a:rect r="r" b="b" t="t" l="l"/>
              <a:pathLst>
                <a:path h="1932722" w="4274726">
                  <a:moveTo>
                    <a:pt x="24327" y="0"/>
                  </a:moveTo>
                  <a:lnTo>
                    <a:pt x="4250399" y="0"/>
                  </a:lnTo>
                  <a:cubicBezTo>
                    <a:pt x="4263834" y="0"/>
                    <a:pt x="4274726" y="10891"/>
                    <a:pt x="4274726" y="24327"/>
                  </a:cubicBezTo>
                  <a:lnTo>
                    <a:pt x="4274726" y="1908395"/>
                  </a:lnTo>
                  <a:cubicBezTo>
                    <a:pt x="4274726" y="1914847"/>
                    <a:pt x="4272163" y="1921035"/>
                    <a:pt x="4267601" y="1925597"/>
                  </a:cubicBezTo>
                  <a:cubicBezTo>
                    <a:pt x="4263039" y="1930159"/>
                    <a:pt x="4256851" y="1932722"/>
                    <a:pt x="4250399" y="1932722"/>
                  </a:cubicBezTo>
                  <a:lnTo>
                    <a:pt x="24327" y="1932722"/>
                  </a:lnTo>
                  <a:cubicBezTo>
                    <a:pt x="10891" y="1932722"/>
                    <a:pt x="0" y="1921831"/>
                    <a:pt x="0" y="1908395"/>
                  </a:cubicBezTo>
                  <a:lnTo>
                    <a:pt x="0" y="24327"/>
                  </a:lnTo>
                  <a:cubicBezTo>
                    <a:pt x="0" y="10891"/>
                    <a:pt x="10891" y="0"/>
                    <a:pt x="24327" y="0"/>
                  </a:cubicBezTo>
                  <a:close/>
                </a:path>
              </a:pathLst>
            </a:custGeom>
            <a:solidFill>
              <a:srgbClr val="F1F2F2"/>
            </a:solidFill>
          </p:spPr>
        </p:sp>
        <p:sp>
          <p:nvSpPr>
            <p:cNvPr name="TextBox 4" id="4"/>
            <p:cNvSpPr txBox="true"/>
            <p:nvPr/>
          </p:nvSpPr>
          <p:spPr>
            <a:xfrm>
              <a:off x="0" y="-38100"/>
              <a:ext cx="4274726" cy="1970822"/>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2614676" y="532535"/>
            <a:ext cx="13431555" cy="1996075"/>
            <a:chOff x="0" y="0"/>
            <a:chExt cx="3537529" cy="525715"/>
          </a:xfrm>
        </p:grpSpPr>
        <p:sp>
          <p:nvSpPr>
            <p:cNvPr name="Freeform 6" id="6"/>
            <p:cNvSpPr/>
            <p:nvPr/>
          </p:nvSpPr>
          <p:spPr>
            <a:xfrm flipH="false" flipV="false" rot="0">
              <a:off x="0" y="0"/>
              <a:ext cx="3537529" cy="525715"/>
            </a:xfrm>
            <a:custGeom>
              <a:avLst/>
              <a:gdLst/>
              <a:ahLst/>
              <a:cxnLst/>
              <a:rect r="r" b="b" t="t" l="l"/>
              <a:pathLst>
                <a:path h="525715" w="3537529">
                  <a:moveTo>
                    <a:pt x="29396" y="0"/>
                  </a:moveTo>
                  <a:lnTo>
                    <a:pt x="3508132" y="0"/>
                  </a:lnTo>
                  <a:cubicBezTo>
                    <a:pt x="3524367" y="0"/>
                    <a:pt x="3537529" y="13161"/>
                    <a:pt x="3537529" y="29396"/>
                  </a:cubicBezTo>
                  <a:lnTo>
                    <a:pt x="3537529" y="496319"/>
                  </a:lnTo>
                  <a:cubicBezTo>
                    <a:pt x="3537529" y="512554"/>
                    <a:pt x="3524367" y="525715"/>
                    <a:pt x="3508132" y="525715"/>
                  </a:cubicBezTo>
                  <a:lnTo>
                    <a:pt x="29396" y="525715"/>
                  </a:lnTo>
                  <a:cubicBezTo>
                    <a:pt x="13161" y="525715"/>
                    <a:pt x="0" y="512554"/>
                    <a:pt x="0" y="496319"/>
                  </a:cubicBezTo>
                  <a:lnTo>
                    <a:pt x="0" y="29396"/>
                  </a:lnTo>
                  <a:cubicBezTo>
                    <a:pt x="0" y="13161"/>
                    <a:pt x="13161" y="0"/>
                    <a:pt x="29396" y="0"/>
                  </a:cubicBezTo>
                  <a:close/>
                </a:path>
              </a:pathLst>
            </a:custGeom>
            <a:solidFill>
              <a:srgbClr val="DDDEDE"/>
            </a:solidFill>
          </p:spPr>
        </p:sp>
        <p:sp>
          <p:nvSpPr>
            <p:cNvPr name="TextBox 7" id="7"/>
            <p:cNvSpPr txBox="true"/>
            <p:nvPr/>
          </p:nvSpPr>
          <p:spPr>
            <a:xfrm>
              <a:off x="0" y="-38100"/>
              <a:ext cx="3537529" cy="563815"/>
            </a:xfrm>
            <a:prstGeom prst="rect">
              <a:avLst/>
            </a:prstGeom>
          </p:spPr>
          <p:txBody>
            <a:bodyPr anchor="ctr" rtlCol="false" tIns="50800" lIns="50800" bIns="50800" rIns="50800"/>
            <a:lstStyle/>
            <a:p>
              <a:pPr algn="ctr">
                <a:lnSpc>
                  <a:spcPts val="2659"/>
                </a:lnSpc>
              </a:pPr>
            </a:p>
          </p:txBody>
        </p:sp>
      </p:grpSp>
      <p:sp>
        <p:nvSpPr>
          <p:cNvPr name="TextBox 8" id="8"/>
          <p:cNvSpPr txBox="true"/>
          <p:nvPr/>
        </p:nvSpPr>
        <p:spPr>
          <a:xfrm rot="0">
            <a:off x="1821688" y="2665934"/>
            <a:ext cx="15017531" cy="514350"/>
          </a:xfrm>
          <a:prstGeom prst="rect">
            <a:avLst/>
          </a:prstGeom>
        </p:spPr>
        <p:txBody>
          <a:bodyPr anchor="t" rtlCol="false" tIns="0" lIns="0" bIns="0" rIns="0">
            <a:spAutoFit/>
          </a:bodyPr>
          <a:lstStyle/>
          <a:p>
            <a:pPr algn="l">
              <a:lnSpc>
                <a:spcPts val="4200"/>
              </a:lnSpc>
            </a:pPr>
            <a:r>
              <a:rPr lang="en-US" sz="3000" b="true">
                <a:solidFill>
                  <a:srgbClr val="000000"/>
                </a:solidFill>
                <a:latin typeface="Nunito Bold"/>
                <a:ea typeface="Nunito Bold"/>
                <a:cs typeface="Nunito Bold"/>
                <a:sym typeface="Nunito Bold"/>
              </a:rPr>
              <a:t>Git, GitHub and real application demo images</a:t>
            </a:r>
          </a:p>
        </p:txBody>
      </p:sp>
      <p:sp>
        <p:nvSpPr>
          <p:cNvPr name="Freeform 9" id="9"/>
          <p:cNvSpPr/>
          <p:nvPr/>
        </p:nvSpPr>
        <p:spPr>
          <a:xfrm flipH="false" flipV="false" rot="4302480">
            <a:off x="16435990" y="335858"/>
            <a:ext cx="2722598" cy="2788509"/>
          </a:xfrm>
          <a:custGeom>
            <a:avLst/>
            <a:gdLst/>
            <a:ahLst/>
            <a:cxnLst/>
            <a:rect r="r" b="b" t="t" l="l"/>
            <a:pathLst>
              <a:path h="2788509" w="2722598">
                <a:moveTo>
                  <a:pt x="0" y="0"/>
                </a:moveTo>
                <a:lnTo>
                  <a:pt x="2722599" y="0"/>
                </a:lnTo>
                <a:lnTo>
                  <a:pt x="2722599" y="2788508"/>
                </a:lnTo>
                <a:lnTo>
                  <a:pt x="0" y="278850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0" id="10"/>
          <p:cNvSpPr txBox="true"/>
          <p:nvPr/>
        </p:nvSpPr>
        <p:spPr>
          <a:xfrm rot="0">
            <a:off x="2773119" y="740804"/>
            <a:ext cx="13114668" cy="886905"/>
          </a:xfrm>
          <a:prstGeom prst="rect">
            <a:avLst/>
          </a:prstGeom>
        </p:spPr>
        <p:txBody>
          <a:bodyPr anchor="t" rtlCol="false" tIns="0" lIns="0" bIns="0" rIns="0">
            <a:spAutoFit/>
          </a:bodyPr>
          <a:lstStyle/>
          <a:p>
            <a:pPr algn="ctr">
              <a:lnSpc>
                <a:spcPts val="7290"/>
              </a:lnSpc>
            </a:pPr>
            <a:r>
              <a:rPr lang="en-US" sz="5207">
                <a:solidFill>
                  <a:srgbClr val="000000"/>
                </a:solidFill>
                <a:latin typeface="Fredoka"/>
                <a:ea typeface="Fredoka"/>
                <a:cs typeface="Fredoka"/>
                <a:sym typeface="Fredoka"/>
              </a:rPr>
              <a:t>APPLY GIT/GITHUB TO PROJECTS</a:t>
            </a:r>
          </a:p>
        </p:txBody>
      </p:sp>
      <p:sp>
        <p:nvSpPr>
          <p:cNvPr name="TextBox 11" id="11"/>
          <p:cNvSpPr txBox="true"/>
          <p:nvPr/>
        </p:nvSpPr>
        <p:spPr>
          <a:xfrm rot="0">
            <a:off x="1821688" y="3313634"/>
            <a:ext cx="15017531" cy="5314950"/>
          </a:xfrm>
          <a:prstGeom prst="rect">
            <a:avLst/>
          </a:prstGeom>
        </p:spPr>
        <p:txBody>
          <a:bodyPr anchor="t" rtlCol="false" tIns="0" lIns="0" bIns="0" rIns="0">
            <a:spAutoFit/>
          </a:bodyPr>
          <a:lstStyle/>
          <a:p>
            <a:pPr algn="l">
              <a:lnSpc>
                <a:spcPts val="4200"/>
              </a:lnSpc>
            </a:pPr>
            <a:r>
              <a:rPr lang="en-US" sz="3000">
                <a:solidFill>
                  <a:srgbClr val="000000"/>
                </a:solidFill>
                <a:latin typeface="Nunito"/>
                <a:ea typeface="Nunito"/>
                <a:cs typeface="Nunito"/>
                <a:sym typeface="Nunito"/>
              </a:rPr>
              <a:t>When you click “New” on the home page to the “Create a new repository” interface on GitHub, you need to do the following steps to create a new repository:</a:t>
            </a:r>
          </a:p>
          <a:p>
            <a:pPr algn="l">
              <a:lnSpc>
                <a:spcPts val="4200"/>
              </a:lnSpc>
            </a:pPr>
            <a:r>
              <a:rPr lang="en-US" sz="3000">
                <a:solidFill>
                  <a:srgbClr val="000000"/>
                </a:solidFill>
                <a:latin typeface="Nunito"/>
                <a:ea typeface="Nunito"/>
                <a:cs typeface="Nunito"/>
                <a:sym typeface="Nunito"/>
              </a:rPr>
              <a:t>Fill in the repository information:</a:t>
            </a:r>
          </a:p>
          <a:p>
            <a:pPr algn="l">
              <a:lnSpc>
                <a:spcPts val="4200"/>
              </a:lnSpc>
            </a:pPr>
            <a:r>
              <a:rPr lang="en-US" sz="3000">
                <a:solidFill>
                  <a:srgbClr val="000000"/>
                </a:solidFill>
                <a:latin typeface="Nunito"/>
                <a:ea typeface="Nunito"/>
                <a:cs typeface="Nunito"/>
                <a:sym typeface="Nunito"/>
              </a:rPr>
              <a:t>Owner:</a:t>
            </a:r>
          </a:p>
          <a:p>
            <a:pPr algn="l">
              <a:lnSpc>
                <a:spcPts val="4200"/>
              </a:lnSpc>
            </a:pPr>
            <a:r>
              <a:rPr lang="en-US" sz="3000">
                <a:solidFill>
                  <a:srgbClr val="000000"/>
                </a:solidFill>
                <a:latin typeface="Nunito"/>
                <a:ea typeface="Nunito"/>
                <a:cs typeface="Nunito"/>
                <a:sym typeface="Nunito"/>
              </a:rPr>
              <a:t>This field is usually pre-filled with your username or organization.</a:t>
            </a:r>
          </a:p>
          <a:p>
            <a:pPr algn="l">
              <a:lnSpc>
                <a:spcPts val="4200"/>
              </a:lnSpc>
            </a:pPr>
            <a:r>
              <a:rPr lang="en-US" sz="3000">
                <a:solidFill>
                  <a:srgbClr val="000000"/>
                </a:solidFill>
                <a:latin typeface="Nunito"/>
                <a:ea typeface="Nunito"/>
                <a:cs typeface="Nunito"/>
                <a:sym typeface="Nunito"/>
              </a:rPr>
              <a:t>Make sure it is correct.</a:t>
            </a:r>
          </a:p>
          <a:p>
            <a:pPr algn="l">
              <a:lnSpc>
                <a:spcPts val="4200"/>
              </a:lnSpc>
            </a:pPr>
            <a:r>
              <a:rPr lang="en-US" sz="3000">
                <a:solidFill>
                  <a:srgbClr val="000000"/>
                </a:solidFill>
                <a:latin typeface="Nunito"/>
                <a:ea typeface="Nunito"/>
                <a:cs typeface="Nunito"/>
                <a:sym typeface="Nunito"/>
              </a:rPr>
              <a:t>Repository name I will enter “librarymanagementsystem” you can enter the name of your project.</a:t>
            </a:r>
          </a:p>
          <a:p>
            <a:pPr algn="l">
              <a:lnSpc>
                <a:spcPts val="4200"/>
              </a:lnSpc>
            </a:pPr>
            <a:r>
              <a:rPr lang="en-US" sz="3000">
                <a:solidFill>
                  <a:srgbClr val="000000"/>
                </a:solidFill>
                <a:latin typeface="Nunito"/>
                <a:ea typeface="Nunito"/>
                <a:cs typeface="Nunito"/>
                <a:sym typeface="Nunito"/>
              </a:rPr>
              <a:t>Description is a short description of your repository (optional).</a:t>
            </a:r>
          </a:p>
          <a:p>
            <a:pPr algn="l">
              <a:lnSpc>
                <a:spcPts val="4200"/>
              </a:lnSpc>
            </a:pPr>
          </a:p>
        </p:txBody>
      </p:sp>
    </p:spTree>
  </p:cSld>
  <p:clrMapOvr>
    <a:masterClrMapping/>
  </p:clrMapOvr>
</p:sld>
</file>

<file path=ppt/slides/slide5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1919996"/>
            <a:ext cx="16230600" cy="7338304"/>
            <a:chOff x="0" y="0"/>
            <a:chExt cx="4274726" cy="1932722"/>
          </a:xfrm>
        </p:grpSpPr>
        <p:sp>
          <p:nvSpPr>
            <p:cNvPr name="Freeform 3" id="3"/>
            <p:cNvSpPr/>
            <p:nvPr/>
          </p:nvSpPr>
          <p:spPr>
            <a:xfrm flipH="false" flipV="false" rot="0">
              <a:off x="0" y="0"/>
              <a:ext cx="4274726" cy="1932722"/>
            </a:xfrm>
            <a:custGeom>
              <a:avLst/>
              <a:gdLst/>
              <a:ahLst/>
              <a:cxnLst/>
              <a:rect r="r" b="b" t="t" l="l"/>
              <a:pathLst>
                <a:path h="1932722" w="4274726">
                  <a:moveTo>
                    <a:pt x="24327" y="0"/>
                  </a:moveTo>
                  <a:lnTo>
                    <a:pt x="4250399" y="0"/>
                  </a:lnTo>
                  <a:cubicBezTo>
                    <a:pt x="4263834" y="0"/>
                    <a:pt x="4274726" y="10891"/>
                    <a:pt x="4274726" y="24327"/>
                  </a:cubicBezTo>
                  <a:lnTo>
                    <a:pt x="4274726" y="1908395"/>
                  </a:lnTo>
                  <a:cubicBezTo>
                    <a:pt x="4274726" y="1914847"/>
                    <a:pt x="4272163" y="1921035"/>
                    <a:pt x="4267601" y="1925597"/>
                  </a:cubicBezTo>
                  <a:cubicBezTo>
                    <a:pt x="4263039" y="1930159"/>
                    <a:pt x="4256851" y="1932722"/>
                    <a:pt x="4250399" y="1932722"/>
                  </a:cubicBezTo>
                  <a:lnTo>
                    <a:pt x="24327" y="1932722"/>
                  </a:lnTo>
                  <a:cubicBezTo>
                    <a:pt x="10891" y="1932722"/>
                    <a:pt x="0" y="1921831"/>
                    <a:pt x="0" y="1908395"/>
                  </a:cubicBezTo>
                  <a:lnTo>
                    <a:pt x="0" y="24327"/>
                  </a:lnTo>
                  <a:cubicBezTo>
                    <a:pt x="0" y="10891"/>
                    <a:pt x="10891" y="0"/>
                    <a:pt x="24327" y="0"/>
                  </a:cubicBezTo>
                  <a:close/>
                </a:path>
              </a:pathLst>
            </a:custGeom>
            <a:solidFill>
              <a:srgbClr val="F1F2F2"/>
            </a:solidFill>
          </p:spPr>
        </p:sp>
        <p:sp>
          <p:nvSpPr>
            <p:cNvPr name="TextBox 4" id="4"/>
            <p:cNvSpPr txBox="true"/>
            <p:nvPr/>
          </p:nvSpPr>
          <p:spPr>
            <a:xfrm>
              <a:off x="0" y="-38100"/>
              <a:ext cx="4274726" cy="1970822"/>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2614676" y="532535"/>
            <a:ext cx="13431555" cy="1996075"/>
            <a:chOff x="0" y="0"/>
            <a:chExt cx="3537529" cy="525715"/>
          </a:xfrm>
        </p:grpSpPr>
        <p:sp>
          <p:nvSpPr>
            <p:cNvPr name="Freeform 6" id="6"/>
            <p:cNvSpPr/>
            <p:nvPr/>
          </p:nvSpPr>
          <p:spPr>
            <a:xfrm flipH="false" flipV="false" rot="0">
              <a:off x="0" y="0"/>
              <a:ext cx="3537529" cy="525715"/>
            </a:xfrm>
            <a:custGeom>
              <a:avLst/>
              <a:gdLst/>
              <a:ahLst/>
              <a:cxnLst/>
              <a:rect r="r" b="b" t="t" l="l"/>
              <a:pathLst>
                <a:path h="525715" w="3537529">
                  <a:moveTo>
                    <a:pt x="29396" y="0"/>
                  </a:moveTo>
                  <a:lnTo>
                    <a:pt x="3508132" y="0"/>
                  </a:lnTo>
                  <a:cubicBezTo>
                    <a:pt x="3524367" y="0"/>
                    <a:pt x="3537529" y="13161"/>
                    <a:pt x="3537529" y="29396"/>
                  </a:cubicBezTo>
                  <a:lnTo>
                    <a:pt x="3537529" y="496319"/>
                  </a:lnTo>
                  <a:cubicBezTo>
                    <a:pt x="3537529" y="512554"/>
                    <a:pt x="3524367" y="525715"/>
                    <a:pt x="3508132" y="525715"/>
                  </a:cubicBezTo>
                  <a:lnTo>
                    <a:pt x="29396" y="525715"/>
                  </a:lnTo>
                  <a:cubicBezTo>
                    <a:pt x="13161" y="525715"/>
                    <a:pt x="0" y="512554"/>
                    <a:pt x="0" y="496319"/>
                  </a:cubicBezTo>
                  <a:lnTo>
                    <a:pt x="0" y="29396"/>
                  </a:lnTo>
                  <a:cubicBezTo>
                    <a:pt x="0" y="13161"/>
                    <a:pt x="13161" y="0"/>
                    <a:pt x="29396" y="0"/>
                  </a:cubicBezTo>
                  <a:close/>
                </a:path>
              </a:pathLst>
            </a:custGeom>
            <a:solidFill>
              <a:srgbClr val="DDDEDE"/>
            </a:solidFill>
          </p:spPr>
        </p:sp>
        <p:sp>
          <p:nvSpPr>
            <p:cNvPr name="TextBox 7" id="7"/>
            <p:cNvSpPr txBox="true"/>
            <p:nvPr/>
          </p:nvSpPr>
          <p:spPr>
            <a:xfrm>
              <a:off x="0" y="-38100"/>
              <a:ext cx="3537529" cy="563815"/>
            </a:xfrm>
            <a:prstGeom prst="rect">
              <a:avLst/>
            </a:prstGeom>
          </p:spPr>
          <p:txBody>
            <a:bodyPr anchor="ctr" rtlCol="false" tIns="50800" lIns="50800" bIns="50800" rIns="50800"/>
            <a:lstStyle/>
            <a:p>
              <a:pPr algn="ctr">
                <a:lnSpc>
                  <a:spcPts val="2659"/>
                </a:lnSpc>
              </a:pPr>
            </a:p>
          </p:txBody>
        </p:sp>
      </p:grpSp>
      <p:sp>
        <p:nvSpPr>
          <p:cNvPr name="TextBox 8" id="8"/>
          <p:cNvSpPr txBox="true"/>
          <p:nvPr/>
        </p:nvSpPr>
        <p:spPr>
          <a:xfrm rot="0">
            <a:off x="1821688" y="2665934"/>
            <a:ext cx="15017531" cy="514350"/>
          </a:xfrm>
          <a:prstGeom prst="rect">
            <a:avLst/>
          </a:prstGeom>
        </p:spPr>
        <p:txBody>
          <a:bodyPr anchor="t" rtlCol="false" tIns="0" lIns="0" bIns="0" rIns="0">
            <a:spAutoFit/>
          </a:bodyPr>
          <a:lstStyle/>
          <a:p>
            <a:pPr algn="l">
              <a:lnSpc>
                <a:spcPts val="4200"/>
              </a:lnSpc>
            </a:pPr>
            <a:r>
              <a:rPr lang="en-US" sz="3000" b="true">
                <a:solidFill>
                  <a:srgbClr val="000000"/>
                </a:solidFill>
                <a:latin typeface="Nunito Bold"/>
                <a:ea typeface="Nunito Bold"/>
                <a:cs typeface="Nunito Bold"/>
                <a:sym typeface="Nunito Bold"/>
              </a:rPr>
              <a:t>Git, GitHub and real application demo images</a:t>
            </a:r>
          </a:p>
        </p:txBody>
      </p:sp>
      <p:sp>
        <p:nvSpPr>
          <p:cNvPr name="Freeform 9" id="9"/>
          <p:cNvSpPr/>
          <p:nvPr/>
        </p:nvSpPr>
        <p:spPr>
          <a:xfrm flipH="false" flipV="false" rot="4302480">
            <a:off x="16435990" y="335858"/>
            <a:ext cx="2722598" cy="2788509"/>
          </a:xfrm>
          <a:custGeom>
            <a:avLst/>
            <a:gdLst/>
            <a:ahLst/>
            <a:cxnLst/>
            <a:rect r="r" b="b" t="t" l="l"/>
            <a:pathLst>
              <a:path h="2788509" w="2722598">
                <a:moveTo>
                  <a:pt x="0" y="0"/>
                </a:moveTo>
                <a:lnTo>
                  <a:pt x="2722599" y="0"/>
                </a:lnTo>
                <a:lnTo>
                  <a:pt x="2722599" y="2788508"/>
                </a:lnTo>
                <a:lnTo>
                  <a:pt x="0" y="278850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0" id="10"/>
          <p:cNvSpPr txBox="true"/>
          <p:nvPr/>
        </p:nvSpPr>
        <p:spPr>
          <a:xfrm rot="0">
            <a:off x="2773119" y="740804"/>
            <a:ext cx="13114668" cy="886905"/>
          </a:xfrm>
          <a:prstGeom prst="rect">
            <a:avLst/>
          </a:prstGeom>
        </p:spPr>
        <p:txBody>
          <a:bodyPr anchor="t" rtlCol="false" tIns="0" lIns="0" bIns="0" rIns="0">
            <a:spAutoFit/>
          </a:bodyPr>
          <a:lstStyle/>
          <a:p>
            <a:pPr algn="ctr">
              <a:lnSpc>
                <a:spcPts val="7290"/>
              </a:lnSpc>
            </a:pPr>
            <a:r>
              <a:rPr lang="en-US" sz="5207">
                <a:solidFill>
                  <a:srgbClr val="000000"/>
                </a:solidFill>
                <a:latin typeface="Fredoka"/>
                <a:ea typeface="Fredoka"/>
                <a:cs typeface="Fredoka"/>
                <a:sym typeface="Fredoka"/>
              </a:rPr>
              <a:t>APPLY GIT/GITHUB TO PROJECTS</a:t>
            </a:r>
          </a:p>
        </p:txBody>
      </p:sp>
      <p:sp>
        <p:nvSpPr>
          <p:cNvPr name="TextBox 11" id="11"/>
          <p:cNvSpPr txBox="true"/>
          <p:nvPr/>
        </p:nvSpPr>
        <p:spPr>
          <a:xfrm rot="0">
            <a:off x="1821688" y="3313634"/>
            <a:ext cx="15017531" cy="5314950"/>
          </a:xfrm>
          <a:prstGeom prst="rect">
            <a:avLst/>
          </a:prstGeom>
        </p:spPr>
        <p:txBody>
          <a:bodyPr anchor="t" rtlCol="false" tIns="0" lIns="0" bIns="0" rIns="0">
            <a:spAutoFit/>
          </a:bodyPr>
          <a:lstStyle/>
          <a:p>
            <a:pPr algn="l">
              <a:lnSpc>
                <a:spcPts val="4200"/>
              </a:lnSpc>
            </a:pPr>
            <a:r>
              <a:rPr lang="en-US" sz="3000">
                <a:solidFill>
                  <a:srgbClr val="000000"/>
                </a:solidFill>
                <a:latin typeface="Nunito"/>
                <a:ea typeface="Nunito"/>
                <a:cs typeface="Nunito"/>
                <a:sym typeface="Nunito"/>
              </a:rPr>
              <a:t>When you click “New” on the home page to the “Create a new repository” interface on GitHub, you need to do the following steps to create a new repository:</a:t>
            </a:r>
          </a:p>
          <a:p>
            <a:pPr algn="l">
              <a:lnSpc>
                <a:spcPts val="4200"/>
              </a:lnSpc>
            </a:pPr>
            <a:r>
              <a:rPr lang="en-US" sz="3000">
                <a:solidFill>
                  <a:srgbClr val="000000"/>
                </a:solidFill>
                <a:latin typeface="Nunito"/>
                <a:ea typeface="Nunito"/>
                <a:cs typeface="Nunito"/>
                <a:sym typeface="Nunito"/>
              </a:rPr>
              <a:t>Fill in the repository information:</a:t>
            </a:r>
          </a:p>
          <a:p>
            <a:pPr algn="l">
              <a:lnSpc>
                <a:spcPts val="4200"/>
              </a:lnSpc>
            </a:pPr>
            <a:r>
              <a:rPr lang="en-US" sz="3000">
                <a:solidFill>
                  <a:srgbClr val="000000"/>
                </a:solidFill>
                <a:latin typeface="Nunito"/>
                <a:ea typeface="Nunito"/>
                <a:cs typeface="Nunito"/>
                <a:sym typeface="Nunito"/>
              </a:rPr>
              <a:t>Owner:</a:t>
            </a:r>
          </a:p>
          <a:p>
            <a:pPr algn="l">
              <a:lnSpc>
                <a:spcPts val="4200"/>
              </a:lnSpc>
            </a:pPr>
            <a:r>
              <a:rPr lang="en-US" sz="3000">
                <a:solidFill>
                  <a:srgbClr val="000000"/>
                </a:solidFill>
                <a:latin typeface="Nunito"/>
                <a:ea typeface="Nunito"/>
                <a:cs typeface="Nunito"/>
                <a:sym typeface="Nunito"/>
              </a:rPr>
              <a:t>This field is usually pre-filled with your username or organization.</a:t>
            </a:r>
          </a:p>
          <a:p>
            <a:pPr algn="l">
              <a:lnSpc>
                <a:spcPts val="4200"/>
              </a:lnSpc>
            </a:pPr>
            <a:r>
              <a:rPr lang="en-US" sz="3000">
                <a:solidFill>
                  <a:srgbClr val="000000"/>
                </a:solidFill>
                <a:latin typeface="Nunito"/>
                <a:ea typeface="Nunito"/>
                <a:cs typeface="Nunito"/>
                <a:sym typeface="Nunito"/>
              </a:rPr>
              <a:t>Make sure it is correct.</a:t>
            </a:r>
          </a:p>
          <a:p>
            <a:pPr algn="l">
              <a:lnSpc>
                <a:spcPts val="4200"/>
              </a:lnSpc>
            </a:pPr>
            <a:r>
              <a:rPr lang="en-US" sz="3000">
                <a:solidFill>
                  <a:srgbClr val="000000"/>
                </a:solidFill>
                <a:latin typeface="Nunito"/>
                <a:ea typeface="Nunito"/>
                <a:cs typeface="Nunito"/>
                <a:sym typeface="Nunito"/>
              </a:rPr>
              <a:t>Repository name I will enter “librarymanagementsystem” you can enter the name of your project.</a:t>
            </a:r>
          </a:p>
          <a:p>
            <a:pPr algn="l">
              <a:lnSpc>
                <a:spcPts val="4200"/>
              </a:lnSpc>
            </a:pPr>
            <a:r>
              <a:rPr lang="en-US" sz="3000">
                <a:solidFill>
                  <a:srgbClr val="000000"/>
                </a:solidFill>
                <a:latin typeface="Nunito"/>
                <a:ea typeface="Nunito"/>
                <a:cs typeface="Nunito"/>
                <a:sym typeface="Nunito"/>
              </a:rPr>
              <a:t>Description is a short description of your repository (optional).</a:t>
            </a:r>
          </a:p>
          <a:p>
            <a:pPr algn="l">
              <a:lnSpc>
                <a:spcPts val="4200"/>
              </a:lnSpc>
            </a:pPr>
          </a:p>
        </p:txBody>
      </p:sp>
    </p:spTree>
  </p:cSld>
  <p:clrMapOvr>
    <a:masterClrMapping/>
  </p:clrMapOvr>
</p:sld>
</file>

<file path=ppt/slides/slide5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1919996"/>
            <a:ext cx="16230600" cy="7338304"/>
            <a:chOff x="0" y="0"/>
            <a:chExt cx="4274726" cy="1932722"/>
          </a:xfrm>
        </p:grpSpPr>
        <p:sp>
          <p:nvSpPr>
            <p:cNvPr name="Freeform 3" id="3"/>
            <p:cNvSpPr/>
            <p:nvPr/>
          </p:nvSpPr>
          <p:spPr>
            <a:xfrm flipH="false" flipV="false" rot="0">
              <a:off x="0" y="0"/>
              <a:ext cx="4274726" cy="1932722"/>
            </a:xfrm>
            <a:custGeom>
              <a:avLst/>
              <a:gdLst/>
              <a:ahLst/>
              <a:cxnLst/>
              <a:rect r="r" b="b" t="t" l="l"/>
              <a:pathLst>
                <a:path h="1932722" w="4274726">
                  <a:moveTo>
                    <a:pt x="24327" y="0"/>
                  </a:moveTo>
                  <a:lnTo>
                    <a:pt x="4250399" y="0"/>
                  </a:lnTo>
                  <a:cubicBezTo>
                    <a:pt x="4263834" y="0"/>
                    <a:pt x="4274726" y="10891"/>
                    <a:pt x="4274726" y="24327"/>
                  </a:cubicBezTo>
                  <a:lnTo>
                    <a:pt x="4274726" y="1908395"/>
                  </a:lnTo>
                  <a:cubicBezTo>
                    <a:pt x="4274726" y="1914847"/>
                    <a:pt x="4272163" y="1921035"/>
                    <a:pt x="4267601" y="1925597"/>
                  </a:cubicBezTo>
                  <a:cubicBezTo>
                    <a:pt x="4263039" y="1930159"/>
                    <a:pt x="4256851" y="1932722"/>
                    <a:pt x="4250399" y="1932722"/>
                  </a:cubicBezTo>
                  <a:lnTo>
                    <a:pt x="24327" y="1932722"/>
                  </a:lnTo>
                  <a:cubicBezTo>
                    <a:pt x="10891" y="1932722"/>
                    <a:pt x="0" y="1921831"/>
                    <a:pt x="0" y="1908395"/>
                  </a:cubicBezTo>
                  <a:lnTo>
                    <a:pt x="0" y="24327"/>
                  </a:lnTo>
                  <a:cubicBezTo>
                    <a:pt x="0" y="10891"/>
                    <a:pt x="10891" y="0"/>
                    <a:pt x="24327" y="0"/>
                  </a:cubicBezTo>
                  <a:close/>
                </a:path>
              </a:pathLst>
            </a:custGeom>
            <a:solidFill>
              <a:srgbClr val="F1F2F2"/>
            </a:solidFill>
          </p:spPr>
        </p:sp>
        <p:sp>
          <p:nvSpPr>
            <p:cNvPr name="TextBox 4" id="4"/>
            <p:cNvSpPr txBox="true"/>
            <p:nvPr/>
          </p:nvSpPr>
          <p:spPr>
            <a:xfrm>
              <a:off x="0" y="-38100"/>
              <a:ext cx="4274726" cy="1970822"/>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2614676" y="532535"/>
            <a:ext cx="13431555" cy="1996075"/>
            <a:chOff x="0" y="0"/>
            <a:chExt cx="3537529" cy="525715"/>
          </a:xfrm>
        </p:grpSpPr>
        <p:sp>
          <p:nvSpPr>
            <p:cNvPr name="Freeform 6" id="6"/>
            <p:cNvSpPr/>
            <p:nvPr/>
          </p:nvSpPr>
          <p:spPr>
            <a:xfrm flipH="false" flipV="false" rot="0">
              <a:off x="0" y="0"/>
              <a:ext cx="3537529" cy="525715"/>
            </a:xfrm>
            <a:custGeom>
              <a:avLst/>
              <a:gdLst/>
              <a:ahLst/>
              <a:cxnLst/>
              <a:rect r="r" b="b" t="t" l="l"/>
              <a:pathLst>
                <a:path h="525715" w="3537529">
                  <a:moveTo>
                    <a:pt x="29396" y="0"/>
                  </a:moveTo>
                  <a:lnTo>
                    <a:pt x="3508132" y="0"/>
                  </a:lnTo>
                  <a:cubicBezTo>
                    <a:pt x="3524367" y="0"/>
                    <a:pt x="3537529" y="13161"/>
                    <a:pt x="3537529" y="29396"/>
                  </a:cubicBezTo>
                  <a:lnTo>
                    <a:pt x="3537529" y="496319"/>
                  </a:lnTo>
                  <a:cubicBezTo>
                    <a:pt x="3537529" y="512554"/>
                    <a:pt x="3524367" y="525715"/>
                    <a:pt x="3508132" y="525715"/>
                  </a:cubicBezTo>
                  <a:lnTo>
                    <a:pt x="29396" y="525715"/>
                  </a:lnTo>
                  <a:cubicBezTo>
                    <a:pt x="13161" y="525715"/>
                    <a:pt x="0" y="512554"/>
                    <a:pt x="0" y="496319"/>
                  </a:cubicBezTo>
                  <a:lnTo>
                    <a:pt x="0" y="29396"/>
                  </a:lnTo>
                  <a:cubicBezTo>
                    <a:pt x="0" y="13161"/>
                    <a:pt x="13161" y="0"/>
                    <a:pt x="29396" y="0"/>
                  </a:cubicBezTo>
                  <a:close/>
                </a:path>
              </a:pathLst>
            </a:custGeom>
            <a:solidFill>
              <a:srgbClr val="DDDEDE"/>
            </a:solidFill>
          </p:spPr>
        </p:sp>
        <p:sp>
          <p:nvSpPr>
            <p:cNvPr name="TextBox 7" id="7"/>
            <p:cNvSpPr txBox="true"/>
            <p:nvPr/>
          </p:nvSpPr>
          <p:spPr>
            <a:xfrm>
              <a:off x="0" y="-38100"/>
              <a:ext cx="3537529" cy="563815"/>
            </a:xfrm>
            <a:prstGeom prst="rect">
              <a:avLst/>
            </a:prstGeom>
          </p:spPr>
          <p:txBody>
            <a:bodyPr anchor="ctr" rtlCol="false" tIns="50800" lIns="50800" bIns="50800" rIns="50800"/>
            <a:lstStyle/>
            <a:p>
              <a:pPr algn="ctr">
                <a:lnSpc>
                  <a:spcPts val="2659"/>
                </a:lnSpc>
              </a:pPr>
            </a:p>
          </p:txBody>
        </p:sp>
      </p:grpSp>
      <p:sp>
        <p:nvSpPr>
          <p:cNvPr name="TextBox 8" id="8"/>
          <p:cNvSpPr txBox="true"/>
          <p:nvPr/>
        </p:nvSpPr>
        <p:spPr>
          <a:xfrm rot="0">
            <a:off x="1821688" y="2665934"/>
            <a:ext cx="15017531" cy="514350"/>
          </a:xfrm>
          <a:prstGeom prst="rect">
            <a:avLst/>
          </a:prstGeom>
        </p:spPr>
        <p:txBody>
          <a:bodyPr anchor="t" rtlCol="false" tIns="0" lIns="0" bIns="0" rIns="0">
            <a:spAutoFit/>
          </a:bodyPr>
          <a:lstStyle/>
          <a:p>
            <a:pPr algn="l">
              <a:lnSpc>
                <a:spcPts val="4200"/>
              </a:lnSpc>
            </a:pPr>
            <a:r>
              <a:rPr lang="en-US" sz="3000" b="true">
                <a:solidFill>
                  <a:srgbClr val="000000"/>
                </a:solidFill>
                <a:latin typeface="Nunito Bold"/>
                <a:ea typeface="Nunito Bold"/>
                <a:cs typeface="Nunito Bold"/>
                <a:sym typeface="Nunito Bold"/>
              </a:rPr>
              <a:t>Git, GitHub and real application demo images</a:t>
            </a:r>
          </a:p>
        </p:txBody>
      </p:sp>
      <p:sp>
        <p:nvSpPr>
          <p:cNvPr name="Freeform 9" id="9"/>
          <p:cNvSpPr/>
          <p:nvPr/>
        </p:nvSpPr>
        <p:spPr>
          <a:xfrm flipH="false" flipV="false" rot="4302480">
            <a:off x="16435990" y="335858"/>
            <a:ext cx="2722598" cy="2788509"/>
          </a:xfrm>
          <a:custGeom>
            <a:avLst/>
            <a:gdLst/>
            <a:ahLst/>
            <a:cxnLst/>
            <a:rect r="r" b="b" t="t" l="l"/>
            <a:pathLst>
              <a:path h="2788509" w="2722598">
                <a:moveTo>
                  <a:pt x="0" y="0"/>
                </a:moveTo>
                <a:lnTo>
                  <a:pt x="2722599" y="0"/>
                </a:lnTo>
                <a:lnTo>
                  <a:pt x="2722599" y="2788508"/>
                </a:lnTo>
                <a:lnTo>
                  <a:pt x="0" y="278850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0" id="10"/>
          <p:cNvSpPr txBox="true"/>
          <p:nvPr/>
        </p:nvSpPr>
        <p:spPr>
          <a:xfrm rot="0">
            <a:off x="2773119" y="740804"/>
            <a:ext cx="13114668" cy="886905"/>
          </a:xfrm>
          <a:prstGeom prst="rect">
            <a:avLst/>
          </a:prstGeom>
        </p:spPr>
        <p:txBody>
          <a:bodyPr anchor="t" rtlCol="false" tIns="0" lIns="0" bIns="0" rIns="0">
            <a:spAutoFit/>
          </a:bodyPr>
          <a:lstStyle/>
          <a:p>
            <a:pPr algn="ctr">
              <a:lnSpc>
                <a:spcPts val="7290"/>
              </a:lnSpc>
            </a:pPr>
            <a:r>
              <a:rPr lang="en-US" sz="5207">
                <a:solidFill>
                  <a:srgbClr val="000000"/>
                </a:solidFill>
                <a:latin typeface="Fredoka"/>
                <a:ea typeface="Fredoka"/>
                <a:cs typeface="Fredoka"/>
                <a:sym typeface="Fredoka"/>
              </a:rPr>
              <a:t>APPLY GIT/GITHUB TO PROJECTS</a:t>
            </a:r>
          </a:p>
        </p:txBody>
      </p:sp>
      <p:sp>
        <p:nvSpPr>
          <p:cNvPr name="TextBox 11" id="11"/>
          <p:cNvSpPr txBox="true"/>
          <p:nvPr/>
        </p:nvSpPr>
        <p:spPr>
          <a:xfrm rot="0">
            <a:off x="1821688" y="3313634"/>
            <a:ext cx="15017531" cy="4781550"/>
          </a:xfrm>
          <a:prstGeom prst="rect">
            <a:avLst/>
          </a:prstGeom>
        </p:spPr>
        <p:txBody>
          <a:bodyPr anchor="t" rtlCol="false" tIns="0" lIns="0" bIns="0" rIns="0">
            <a:spAutoFit/>
          </a:bodyPr>
          <a:lstStyle/>
          <a:p>
            <a:pPr algn="l">
              <a:lnSpc>
                <a:spcPts val="4200"/>
              </a:lnSpc>
            </a:pPr>
            <a:r>
              <a:rPr lang="en-US" sz="3000">
                <a:solidFill>
                  <a:srgbClr val="000000"/>
                </a:solidFill>
                <a:latin typeface="Nunito"/>
                <a:ea typeface="Nunito"/>
                <a:cs typeface="Nunito"/>
                <a:sym typeface="Nunito"/>
              </a:rPr>
              <a:t>Public or Private can be Public or Private here I will choose the default Public</a:t>
            </a:r>
          </a:p>
          <a:p>
            <a:pPr algn="l">
              <a:lnSpc>
                <a:spcPts val="4200"/>
              </a:lnSpc>
            </a:pPr>
            <a:r>
              <a:rPr lang="en-US" sz="3000">
                <a:solidFill>
                  <a:srgbClr val="000000"/>
                </a:solidFill>
                <a:latin typeface="Nunito"/>
                <a:ea typeface="Nunito"/>
                <a:cs typeface="Nunito"/>
                <a:sym typeface="Nunito"/>
              </a:rPr>
              <a:t>Initialize the repository (optional):</a:t>
            </a:r>
          </a:p>
          <a:p>
            <a:pPr algn="l">
              <a:lnSpc>
                <a:spcPts val="4200"/>
              </a:lnSpc>
            </a:pPr>
            <a:r>
              <a:rPr lang="en-US" sz="3000">
                <a:solidFill>
                  <a:srgbClr val="000000"/>
                </a:solidFill>
                <a:latin typeface="Nunito"/>
                <a:ea typeface="Nunito"/>
                <a:cs typeface="Nunito"/>
                <a:sym typeface="Nunito"/>
              </a:rPr>
              <a:t>Add a README file I will enter Downloaded from www.codewithc.com Thank you for using Code with C! to README. This is a text file that explains your project. It is highly recommended to add this file to make it easier for others to understand the repository.</a:t>
            </a:r>
          </a:p>
          <a:p>
            <a:pPr algn="l">
              <a:lnSpc>
                <a:spcPts val="4200"/>
              </a:lnSpc>
            </a:pPr>
            <a:r>
              <a:rPr lang="en-US" sz="3000">
                <a:solidFill>
                  <a:srgbClr val="000000"/>
                </a:solidFill>
                <a:latin typeface="Nunito"/>
                <a:ea typeface="Nunito"/>
                <a:cs typeface="Nunito"/>
                <a:sym typeface="Nunito"/>
              </a:rPr>
              <a:t>Add .gitignore and some others I will leave as default, please fill in if required.</a:t>
            </a:r>
          </a:p>
          <a:p>
            <a:pPr algn="l">
              <a:lnSpc>
                <a:spcPts val="4200"/>
              </a:lnSpc>
            </a:pPr>
            <a:r>
              <a:rPr lang="en-US" sz="3000">
                <a:solidFill>
                  <a:srgbClr val="000000"/>
                </a:solidFill>
                <a:latin typeface="Nunito"/>
                <a:ea typeface="Nunito"/>
                <a:cs typeface="Nunito"/>
                <a:sym typeface="Nunito"/>
              </a:rPr>
              <a:t>After filling in all the information, click the "Create repository" button. GitHub will create a new repository for you.</a:t>
            </a:r>
          </a:p>
          <a:p>
            <a:pPr algn="l">
              <a:lnSpc>
                <a:spcPts val="4200"/>
              </a:lnSpc>
            </a:pPr>
          </a:p>
        </p:txBody>
      </p:sp>
    </p:spTree>
  </p:cSld>
  <p:clrMapOvr>
    <a:masterClrMapping/>
  </p:clrMapOvr>
</p:sld>
</file>

<file path=ppt/slides/slide5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1919996"/>
            <a:ext cx="16230600" cy="6820302"/>
            <a:chOff x="0" y="0"/>
            <a:chExt cx="4274726" cy="1796294"/>
          </a:xfrm>
        </p:grpSpPr>
        <p:sp>
          <p:nvSpPr>
            <p:cNvPr name="Freeform 3" id="3"/>
            <p:cNvSpPr/>
            <p:nvPr/>
          </p:nvSpPr>
          <p:spPr>
            <a:xfrm flipH="false" flipV="false" rot="0">
              <a:off x="0" y="0"/>
              <a:ext cx="4274726" cy="1796294"/>
            </a:xfrm>
            <a:custGeom>
              <a:avLst/>
              <a:gdLst/>
              <a:ahLst/>
              <a:cxnLst/>
              <a:rect r="r" b="b" t="t" l="l"/>
              <a:pathLst>
                <a:path h="1796294" w="4274726">
                  <a:moveTo>
                    <a:pt x="24327" y="0"/>
                  </a:moveTo>
                  <a:lnTo>
                    <a:pt x="4250399" y="0"/>
                  </a:lnTo>
                  <a:cubicBezTo>
                    <a:pt x="4263834" y="0"/>
                    <a:pt x="4274726" y="10891"/>
                    <a:pt x="4274726" y="24327"/>
                  </a:cubicBezTo>
                  <a:lnTo>
                    <a:pt x="4274726" y="1771967"/>
                  </a:lnTo>
                  <a:cubicBezTo>
                    <a:pt x="4274726" y="1778419"/>
                    <a:pt x="4272163" y="1784606"/>
                    <a:pt x="4267601" y="1789169"/>
                  </a:cubicBezTo>
                  <a:cubicBezTo>
                    <a:pt x="4263039" y="1793731"/>
                    <a:pt x="4256851" y="1796294"/>
                    <a:pt x="4250399" y="1796294"/>
                  </a:cubicBezTo>
                  <a:lnTo>
                    <a:pt x="24327" y="1796294"/>
                  </a:lnTo>
                  <a:cubicBezTo>
                    <a:pt x="10891" y="1796294"/>
                    <a:pt x="0" y="1785402"/>
                    <a:pt x="0" y="1771967"/>
                  </a:cubicBezTo>
                  <a:lnTo>
                    <a:pt x="0" y="24327"/>
                  </a:lnTo>
                  <a:cubicBezTo>
                    <a:pt x="0" y="10891"/>
                    <a:pt x="10891" y="0"/>
                    <a:pt x="24327" y="0"/>
                  </a:cubicBezTo>
                  <a:close/>
                </a:path>
              </a:pathLst>
            </a:custGeom>
            <a:solidFill>
              <a:srgbClr val="F1F2F2"/>
            </a:solidFill>
          </p:spPr>
        </p:sp>
        <p:sp>
          <p:nvSpPr>
            <p:cNvPr name="TextBox 4" id="4"/>
            <p:cNvSpPr txBox="true"/>
            <p:nvPr/>
          </p:nvSpPr>
          <p:spPr>
            <a:xfrm>
              <a:off x="0" y="-38100"/>
              <a:ext cx="4274726" cy="1834394"/>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455841" y="8740298"/>
            <a:ext cx="20004189" cy="1104251"/>
            <a:chOff x="0" y="0"/>
            <a:chExt cx="5268593" cy="290832"/>
          </a:xfrm>
        </p:grpSpPr>
        <p:sp>
          <p:nvSpPr>
            <p:cNvPr name="Freeform 6" id="6"/>
            <p:cNvSpPr/>
            <p:nvPr/>
          </p:nvSpPr>
          <p:spPr>
            <a:xfrm flipH="false" flipV="false" rot="0">
              <a:off x="0" y="0"/>
              <a:ext cx="5268593" cy="290832"/>
            </a:xfrm>
            <a:custGeom>
              <a:avLst/>
              <a:gdLst/>
              <a:ahLst/>
              <a:cxnLst/>
              <a:rect r="r" b="b" t="t" l="l"/>
              <a:pathLst>
                <a:path h="290832" w="5268593">
                  <a:moveTo>
                    <a:pt x="0" y="0"/>
                  </a:moveTo>
                  <a:lnTo>
                    <a:pt x="5268593" y="0"/>
                  </a:lnTo>
                  <a:lnTo>
                    <a:pt x="5268593" y="290832"/>
                  </a:lnTo>
                  <a:lnTo>
                    <a:pt x="0" y="290832"/>
                  </a:lnTo>
                  <a:close/>
                </a:path>
              </a:pathLst>
            </a:custGeom>
            <a:solidFill>
              <a:srgbClr val="DDDEDE"/>
            </a:solidFill>
          </p:spPr>
        </p:sp>
        <p:sp>
          <p:nvSpPr>
            <p:cNvPr name="TextBox 7" id="7"/>
            <p:cNvSpPr txBox="true"/>
            <p:nvPr/>
          </p:nvSpPr>
          <p:spPr>
            <a:xfrm>
              <a:off x="0" y="-38100"/>
              <a:ext cx="5268593" cy="328932"/>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2614676" y="451013"/>
            <a:ext cx="13431555" cy="1996075"/>
            <a:chOff x="0" y="0"/>
            <a:chExt cx="3537529" cy="525715"/>
          </a:xfrm>
        </p:grpSpPr>
        <p:sp>
          <p:nvSpPr>
            <p:cNvPr name="Freeform 9" id="9"/>
            <p:cNvSpPr/>
            <p:nvPr/>
          </p:nvSpPr>
          <p:spPr>
            <a:xfrm flipH="false" flipV="false" rot="0">
              <a:off x="0" y="0"/>
              <a:ext cx="3537529" cy="525715"/>
            </a:xfrm>
            <a:custGeom>
              <a:avLst/>
              <a:gdLst/>
              <a:ahLst/>
              <a:cxnLst/>
              <a:rect r="r" b="b" t="t" l="l"/>
              <a:pathLst>
                <a:path h="525715" w="3537529">
                  <a:moveTo>
                    <a:pt x="29396" y="0"/>
                  </a:moveTo>
                  <a:lnTo>
                    <a:pt x="3508132" y="0"/>
                  </a:lnTo>
                  <a:cubicBezTo>
                    <a:pt x="3524367" y="0"/>
                    <a:pt x="3537529" y="13161"/>
                    <a:pt x="3537529" y="29396"/>
                  </a:cubicBezTo>
                  <a:lnTo>
                    <a:pt x="3537529" y="496319"/>
                  </a:lnTo>
                  <a:cubicBezTo>
                    <a:pt x="3537529" y="512554"/>
                    <a:pt x="3524367" y="525715"/>
                    <a:pt x="3508132" y="525715"/>
                  </a:cubicBezTo>
                  <a:lnTo>
                    <a:pt x="29396" y="525715"/>
                  </a:lnTo>
                  <a:cubicBezTo>
                    <a:pt x="13161" y="525715"/>
                    <a:pt x="0" y="512554"/>
                    <a:pt x="0" y="496319"/>
                  </a:cubicBezTo>
                  <a:lnTo>
                    <a:pt x="0" y="29396"/>
                  </a:lnTo>
                  <a:cubicBezTo>
                    <a:pt x="0" y="13161"/>
                    <a:pt x="13161" y="0"/>
                    <a:pt x="29396" y="0"/>
                  </a:cubicBezTo>
                  <a:close/>
                </a:path>
              </a:pathLst>
            </a:custGeom>
            <a:solidFill>
              <a:srgbClr val="DDDEDE"/>
            </a:solidFill>
          </p:spPr>
        </p:sp>
        <p:sp>
          <p:nvSpPr>
            <p:cNvPr name="TextBox 10" id="10"/>
            <p:cNvSpPr txBox="true"/>
            <p:nvPr/>
          </p:nvSpPr>
          <p:spPr>
            <a:xfrm>
              <a:off x="0" y="-38100"/>
              <a:ext cx="3537529" cy="563815"/>
            </a:xfrm>
            <a:prstGeom prst="rect">
              <a:avLst/>
            </a:prstGeom>
          </p:spPr>
          <p:txBody>
            <a:bodyPr anchor="ctr" rtlCol="false" tIns="50800" lIns="50800" bIns="50800" rIns="50800"/>
            <a:lstStyle/>
            <a:p>
              <a:pPr algn="ctr">
                <a:lnSpc>
                  <a:spcPts val="2659"/>
                </a:lnSpc>
              </a:pPr>
            </a:p>
          </p:txBody>
        </p:sp>
      </p:grpSp>
      <p:sp>
        <p:nvSpPr>
          <p:cNvPr name="Freeform 11" id="11"/>
          <p:cNvSpPr/>
          <p:nvPr/>
        </p:nvSpPr>
        <p:spPr>
          <a:xfrm flipH="false" flipV="false" rot="4302480">
            <a:off x="16435990" y="335858"/>
            <a:ext cx="2722598" cy="2788509"/>
          </a:xfrm>
          <a:custGeom>
            <a:avLst/>
            <a:gdLst/>
            <a:ahLst/>
            <a:cxnLst/>
            <a:rect r="r" b="b" t="t" l="l"/>
            <a:pathLst>
              <a:path h="2788509" w="2722598">
                <a:moveTo>
                  <a:pt x="0" y="0"/>
                </a:moveTo>
                <a:lnTo>
                  <a:pt x="2722599" y="0"/>
                </a:lnTo>
                <a:lnTo>
                  <a:pt x="2722599" y="2788508"/>
                </a:lnTo>
                <a:lnTo>
                  <a:pt x="0" y="278850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2" id="12"/>
          <p:cNvSpPr/>
          <p:nvPr/>
        </p:nvSpPr>
        <p:spPr>
          <a:xfrm flipH="false" flipV="false" rot="0">
            <a:off x="3493371" y="2584733"/>
            <a:ext cx="11301259" cy="6017920"/>
          </a:xfrm>
          <a:custGeom>
            <a:avLst/>
            <a:gdLst/>
            <a:ahLst/>
            <a:cxnLst/>
            <a:rect r="r" b="b" t="t" l="l"/>
            <a:pathLst>
              <a:path h="6017920" w="11301259">
                <a:moveTo>
                  <a:pt x="0" y="0"/>
                </a:moveTo>
                <a:lnTo>
                  <a:pt x="11301258" y="0"/>
                </a:lnTo>
                <a:lnTo>
                  <a:pt x="11301258" y="6017920"/>
                </a:lnTo>
                <a:lnTo>
                  <a:pt x="0" y="6017920"/>
                </a:lnTo>
                <a:lnTo>
                  <a:pt x="0" y="0"/>
                </a:lnTo>
                <a:close/>
              </a:path>
            </a:pathLst>
          </a:custGeom>
          <a:blipFill>
            <a:blip r:embed="rId4"/>
            <a:stretch>
              <a:fillRect l="0" t="0" r="0" b="0"/>
            </a:stretch>
          </a:blipFill>
        </p:spPr>
      </p:sp>
      <p:sp>
        <p:nvSpPr>
          <p:cNvPr name="TextBox 13" id="13"/>
          <p:cNvSpPr txBox="true"/>
          <p:nvPr/>
        </p:nvSpPr>
        <p:spPr>
          <a:xfrm rot="0">
            <a:off x="2773119" y="636259"/>
            <a:ext cx="13114668" cy="1810830"/>
          </a:xfrm>
          <a:prstGeom prst="rect">
            <a:avLst/>
          </a:prstGeom>
        </p:spPr>
        <p:txBody>
          <a:bodyPr anchor="t" rtlCol="false" tIns="0" lIns="0" bIns="0" rIns="0">
            <a:spAutoFit/>
          </a:bodyPr>
          <a:lstStyle/>
          <a:p>
            <a:pPr algn="ctr">
              <a:lnSpc>
                <a:spcPts val="7290"/>
              </a:lnSpc>
            </a:pPr>
            <a:r>
              <a:rPr lang="en-US" sz="5207">
                <a:solidFill>
                  <a:srgbClr val="000000"/>
                </a:solidFill>
                <a:latin typeface="Fredoka"/>
                <a:ea typeface="Fredoka"/>
                <a:cs typeface="Fredoka"/>
                <a:sym typeface="Fredoka"/>
              </a:rPr>
              <a:t>GIT, GITHUB AND APPLYING IT IN PRACTICE:</a:t>
            </a:r>
          </a:p>
        </p:txBody>
      </p:sp>
    </p:spTree>
  </p:cSld>
  <p:clrMapOvr>
    <a:masterClrMapping/>
  </p:clrMapOvr>
</p:sld>
</file>

<file path=ppt/slides/slide5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1919996"/>
            <a:ext cx="16230600" cy="7338304"/>
            <a:chOff x="0" y="0"/>
            <a:chExt cx="4274726" cy="1932722"/>
          </a:xfrm>
        </p:grpSpPr>
        <p:sp>
          <p:nvSpPr>
            <p:cNvPr name="Freeform 3" id="3"/>
            <p:cNvSpPr/>
            <p:nvPr/>
          </p:nvSpPr>
          <p:spPr>
            <a:xfrm flipH="false" flipV="false" rot="0">
              <a:off x="0" y="0"/>
              <a:ext cx="4274726" cy="1932722"/>
            </a:xfrm>
            <a:custGeom>
              <a:avLst/>
              <a:gdLst/>
              <a:ahLst/>
              <a:cxnLst/>
              <a:rect r="r" b="b" t="t" l="l"/>
              <a:pathLst>
                <a:path h="1932722" w="4274726">
                  <a:moveTo>
                    <a:pt x="24327" y="0"/>
                  </a:moveTo>
                  <a:lnTo>
                    <a:pt x="4250399" y="0"/>
                  </a:lnTo>
                  <a:cubicBezTo>
                    <a:pt x="4263834" y="0"/>
                    <a:pt x="4274726" y="10891"/>
                    <a:pt x="4274726" y="24327"/>
                  </a:cubicBezTo>
                  <a:lnTo>
                    <a:pt x="4274726" y="1908395"/>
                  </a:lnTo>
                  <a:cubicBezTo>
                    <a:pt x="4274726" y="1914847"/>
                    <a:pt x="4272163" y="1921035"/>
                    <a:pt x="4267601" y="1925597"/>
                  </a:cubicBezTo>
                  <a:cubicBezTo>
                    <a:pt x="4263039" y="1930159"/>
                    <a:pt x="4256851" y="1932722"/>
                    <a:pt x="4250399" y="1932722"/>
                  </a:cubicBezTo>
                  <a:lnTo>
                    <a:pt x="24327" y="1932722"/>
                  </a:lnTo>
                  <a:cubicBezTo>
                    <a:pt x="10891" y="1932722"/>
                    <a:pt x="0" y="1921831"/>
                    <a:pt x="0" y="1908395"/>
                  </a:cubicBezTo>
                  <a:lnTo>
                    <a:pt x="0" y="24327"/>
                  </a:lnTo>
                  <a:cubicBezTo>
                    <a:pt x="0" y="10891"/>
                    <a:pt x="10891" y="0"/>
                    <a:pt x="24327" y="0"/>
                  </a:cubicBezTo>
                  <a:close/>
                </a:path>
              </a:pathLst>
            </a:custGeom>
            <a:solidFill>
              <a:srgbClr val="F1F2F2"/>
            </a:solidFill>
          </p:spPr>
        </p:sp>
        <p:sp>
          <p:nvSpPr>
            <p:cNvPr name="TextBox 4" id="4"/>
            <p:cNvSpPr txBox="true"/>
            <p:nvPr/>
          </p:nvSpPr>
          <p:spPr>
            <a:xfrm>
              <a:off x="0" y="-38100"/>
              <a:ext cx="4274726" cy="1970822"/>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2614676" y="451013"/>
            <a:ext cx="13431555" cy="1996075"/>
            <a:chOff x="0" y="0"/>
            <a:chExt cx="3537529" cy="525715"/>
          </a:xfrm>
        </p:grpSpPr>
        <p:sp>
          <p:nvSpPr>
            <p:cNvPr name="Freeform 6" id="6"/>
            <p:cNvSpPr/>
            <p:nvPr/>
          </p:nvSpPr>
          <p:spPr>
            <a:xfrm flipH="false" flipV="false" rot="0">
              <a:off x="0" y="0"/>
              <a:ext cx="3537529" cy="525715"/>
            </a:xfrm>
            <a:custGeom>
              <a:avLst/>
              <a:gdLst/>
              <a:ahLst/>
              <a:cxnLst/>
              <a:rect r="r" b="b" t="t" l="l"/>
              <a:pathLst>
                <a:path h="525715" w="3537529">
                  <a:moveTo>
                    <a:pt x="29396" y="0"/>
                  </a:moveTo>
                  <a:lnTo>
                    <a:pt x="3508132" y="0"/>
                  </a:lnTo>
                  <a:cubicBezTo>
                    <a:pt x="3524367" y="0"/>
                    <a:pt x="3537529" y="13161"/>
                    <a:pt x="3537529" y="29396"/>
                  </a:cubicBezTo>
                  <a:lnTo>
                    <a:pt x="3537529" y="496319"/>
                  </a:lnTo>
                  <a:cubicBezTo>
                    <a:pt x="3537529" y="512554"/>
                    <a:pt x="3524367" y="525715"/>
                    <a:pt x="3508132" y="525715"/>
                  </a:cubicBezTo>
                  <a:lnTo>
                    <a:pt x="29396" y="525715"/>
                  </a:lnTo>
                  <a:cubicBezTo>
                    <a:pt x="13161" y="525715"/>
                    <a:pt x="0" y="512554"/>
                    <a:pt x="0" y="496319"/>
                  </a:cubicBezTo>
                  <a:lnTo>
                    <a:pt x="0" y="29396"/>
                  </a:lnTo>
                  <a:cubicBezTo>
                    <a:pt x="0" y="13161"/>
                    <a:pt x="13161" y="0"/>
                    <a:pt x="29396" y="0"/>
                  </a:cubicBezTo>
                  <a:close/>
                </a:path>
              </a:pathLst>
            </a:custGeom>
            <a:solidFill>
              <a:srgbClr val="DDDEDE"/>
            </a:solidFill>
          </p:spPr>
        </p:sp>
        <p:sp>
          <p:nvSpPr>
            <p:cNvPr name="TextBox 7" id="7"/>
            <p:cNvSpPr txBox="true"/>
            <p:nvPr/>
          </p:nvSpPr>
          <p:spPr>
            <a:xfrm>
              <a:off x="0" y="-38100"/>
              <a:ext cx="3537529" cy="563815"/>
            </a:xfrm>
            <a:prstGeom prst="rect">
              <a:avLst/>
            </a:prstGeom>
          </p:spPr>
          <p:txBody>
            <a:bodyPr anchor="ctr" rtlCol="false" tIns="50800" lIns="50800" bIns="50800" rIns="50800"/>
            <a:lstStyle/>
            <a:p>
              <a:pPr algn="ctr">
                <a:lnSpc>
                  <a:spcPts val="2659"/>
                </a:lnSpc>
              </a:pPr>
            </a:p>
          </p:txBody>
        </p:sp>
      </p:grpSp>
      <p:sp>
        <p:nvSpPr>
          <p:cNvPr name="TextBox 8" id="8"/>
          <p:cNvSpPr txBox="true"/>
          <p:nvPr/>
        </p:nvSpPr>
        <p:spPr>
          <a:xfrm rot="0">
            <a:off x="1821688" y="3007847"/>
            <a:ext cx="15017531" cy="5848350"/>
          </a:xfrm>
          <a:prstGeom prst="rect">
            <a:avLst/>
          </a:prstGeom>
        </p:spPr>
        <p:txBody>
          <a:bodyPr anchor="t" rtlCol="false" tIns="0" lIns="0" bIns="0" rIns="0">
            <a:spAutoFit/>
          </a:bodyPr>
          <a:lstStyle/>
          <a:p>
            <a:pPr algn="l">
              <a:lnSpc>
                <a:spcPts val="4200"/>
              </a:lnSpc>
            </a:pPr>
            <a:r>
              <a:rPr lang="en-US" sz="3000">
                <a:solidFill>
                  <a:srgbClr val="000000"/>
                </a:solidFill>
                <a:latin typeface="Nunito"/>
                <a:ea typeface="Nunito"/>
                <a:cs typeface="Nunito"/>
                <a:sym typeface="Nunito"/>
              </a:rPr>
              <a:t>This interface includes settings if you have not used it before</a:t>
            </a:r>
          </a:p>
          <a:p>
            <a:pPr algn="l">
              <a:lnSpc>
                <a:spcPts val="4200"/>
              </a:lnSpc>
            </a:pPr>
            <a:r>
              <a:rPr lang="en-US" sz="3000">
                <a:solidFill>
                  <a:srgbClr val="000000"/>
                </a:solidFill>
                <a:latin typeface="Nunito"/>
                <a:ea typeface="Nunito"/>
                <a:cs typeface="Nunito"/>
                <a:sym typeface="Nunito"/>
              </a:rPr>
              <a:t>Functional buttons:</a:t>
            </a:r>
          </a:p>
          <a:p>
            <a:pPr algn="l">
              <a:lnSpc>
                <a:spcPts val="4200"/>
              </a:lnSpc>
            </a:pPr>
            <a:r>
              <a:rPr lang="en-US" sz="3000">
                <a:solidFill>
                  <a:srgbClr val="000000"/>
                </a:solidFill>
                <a:latin typeface="Nunito"/>
                <a:ea typeface="Nunito"/>
                <a:cs typeface="Nunito"/>
                <a:sym typeface="Nunito"/>
              </a:rPr>
              <a:t>"Pin": Pin the repository to the top of the page.</a:t>
            </a:r>
          </a:p>
          <a:p>
            <a:pPr algn="l">
              <a:lnSpc>
                <a:spcPts val="4200"/>
              </a:lnSpc>
            </a:pPr>
            <a:r>
              <a:rPr lang="en-US" sz="3000">
                <a:solidFill>
                  <a:srgbClr val="000000"/>
                </a:solidFill>
                <a:latin typeface="Nunito"/>
                <a:ea typeface="Nunito"/>
                <a:cs typeface="Nunito"/>
                <a:sym typeface="Nunito"/>
              </a:rPr>
              <a:t>"Unwatch": Unfollow the repository.</a:t>
            </a:r>
          </a:p>
          <a:p>
            <a:pPr algn="l">
              <a:lnSpc>
                <a:spcPts val="4200"/>
              </a:lnSpc>
            </a:pPr>
            <a:r>
              <a:rPr lang="en-US" sz="3000">
                <a:solidFill>
                  <a:srgbClr val="000000"/>
                </a:solidFill>
                <a:latin typeface="Nunito"/>
                <a:ea typeface="Nunito"/>
                <a:cs typeface="Nunito"/>
                <a:sym typeface="Nunito"/>
              </a:rPr>
              <a:t>"Star 0": Star (favorite) the repository (no one has starred it yet).</a:t>
            </a:r>
          </a:p>
          <a:p>
            <a:pPr algn="l">
              <a:lnSpc>
                <a:spcPts val="4200"/>
              </a:lnSpc>
            </a:pPr>
            <a:r>
              <a:rPr lang="en-US" sz="3000">
                <a:solidFill>
                  <a:srgbClr val="000000"/>
                </a:solidFill>
                <a:latin typeface="Nunito"/>
                <a:ea typeface="Nunito"/>
                <a:cs typeface="Nunito"/>
                <a:sym typeface="Nunito"/>
              </a:rPr>
              <a:t>"Start coding with Codespaces" section:</a:t>
            </a:r>
          </a:p>
          <a:p>
            <a:pPr algn="l">
              <a:lnSpc>
                <a:spcPts val="4200"/>
              </a:lnSpc>
            </a:pPr>
            <a:r>
              <a:rPr lang="en-US" sz="3000">
                <a:solidFill>
                  <a:srgbClr val="000000"/>
                </a:solidFill>
                <a:latin typeface="Nunito"/>
                <a:ea typeface="Nunito"/>
                <a:cs typeface="Nunito"/>
                <a:sym typeface="Nunito"/>
              </a:rPr>
              <a:t>Encourages the use of Codespaces to write code directly in the browser.</a:t>
            </a:r>
          </a:p>
          <a:p>
            <a:pPr algn="l">
              <a:lnSpc>
                <a:spcPts val="4200"/>
              </a:lnSpc>
            </a:pPr>
            <a:r>
              <a:rPr lang="en-US" sz="3000">
                <a:solidFill>
                  <a:srgbClr val="000000"/>
                </a:solidFill>
                <a:latin typeface="Nunito"/>
                <a:ea typeface="Nunito"/>
                <a:cs typeface="Nunito"/>
                <a:sym typeface="Nunito"/>
              </a:rPr>
              <a:t>"Create a codespace" button: Create a Codespace environment.</a:t>
            </a:r>
          </a:p>
          <a:p>
            <a:pPr algn="l">
              <a:lnSpc>
                <a:spcPts val="4200"/>
              </a:lnSpc>
            </a:pPr>
            <a:r>
              <a:rPr lang="en-US" sz="3000">
                <a:solidFill>
                  <a:srgbClr val="000000"/>
                </a:solidFill>
                <a:latin typeface="Nunito"/>
                <a:ea typeface="Nunito"/>
                <a:cs typeface="Nunito"/>
                <a:sym typeface="Nunito"/>
              </a:rPr>
              <a:t>"Add collaborators to this repository" section:</a:t>
            </a:r>
          </a:p>
          <a:p>
            <a:pPr algn="l">
              <a:lnSpc>
                <a:spcPts val="4200"/>
              </a:lnSpc>
            </a:pPr>
            <a:r>
              <a:rPr lang="en-US" sz="3000">
                <a:solidFill>
                  <a:srgbClr val="000000"/>
                </a:solidFill>
                <a:latin typeface="Nunito"/>
                <a:ea typeface="Nunito"/>
                <a:cs typeface="Nunito"/>
                <a:sym typeface="Nunito"/>
              </a:rPr>
              <a:t>Allows you to add collaborators to the repository.</a:t>
            </a:r>
          </a:p>
          <a:p>
            <a:pPr algn="l">
              <a:lnSpc>
                <a:spcPts val="4200"/>
              </a:lnSpc>
            </a:pPr>
          </a:p>
        </p:txBody>
      </p:sp>
      <p:sp>
        <p:nvSpPr>
          <p:cNvPr name="Freeform 9" id="9"/>
          <p:cNvSpPr/>
          <p:nvPr/>
        </p:nvSpPr>
        <p:spPr>
          <a:xfrm flipH="false" flipV="false" rot="4302480">
            <a:off x="16435990" y="335858"/>
            <a:ext cx="2722598" cy="2788509"/>
          </a:xfrm>
          <a:custGeom>
            <a:avLst/>
            <a:gdLst/>
            <a:ahLst/>
            <a:cxnLst/>
            <a:rect r="r" b="b" t="t" l="l"/>
            <a:pathLst>
              <a:path h="2788509" w="2722598">
                <a:moveTo>
                  <a:pt x="0" y="0"/>
                </a:moveTo>
                <a:lnTo>
                  <a:pt x="2722599" y="0"/>
                </a:lnTo>
                <a:lnTo>
                  <a:pt x="2722599" y="2788508"/>
                </a:lnTo>
                <a:lnTo>
                  <a:pt x="0" y="278850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0" id="10"/>
          <p:cNvSpPr txBox="true"/>
          <p:nvPr/>
        </p:nvSpPr>
        <p:spPr>
          <a:xfrm rot="0">
            <a:off x="2773119" y="636259"/>
            <a:ext cx="13114668" cy="1810830"/>
          </a:xfrm>
          <a:prstGeom prst="rect">
            <a:avLst/>
          </a:prstGeom>
        </p:spPr>
        <p:txBody>
          <a:bodyPr anchor="t" rtlCol="false" tIns="0" lIns="0" bIns="0" rIns="0">
            <a:spAutoFit/>
          </a:bodyPr>
          <a:lstStyle/>
          <a:p>
            <a:pPr algn="ctr">
              <a:lnSpc>
                <a:spcPts val="7290"/>
              </a:lnSpc>
            </a:pPr>
            <a:r>
              <a:rPr lang="en-US" sz="5207">
                <a:solidFill>
                  <a:srgbClr val="000000"/>
                </a:solidFill>
                <a:latin typeface="Fredoka"/>
                <a:ea typeface="Fredoka"/>
                <a:cs typeface="Fredoka"/>
                <a:sym typeface="Fredoka"/>
              </a:rPr>
              <a:t>GIT, GITHUB AND APPLYING IT IN PRACTICE:</a:t>
            </a:r>
          </a:p>
        </p:txBody>
      </p:sp>
    </p:spTree>
  </p:cSld>
  <p:clrMapOvr>
    <a:masterClrMapping/>
  </p:clrMapOvr>
</p:sld>
</file>

<file path=ppt/slides/slide5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1919996"/>
            <a:ext cx="16230600" cy="7598106"/>
            <a:chOff x="0" y="0"/>
            <a:chExt cx="4274726" cy="2001147"/>
          </a:xfrm>
        </p:grpSpPr>
        <p:sp>
          <p:nvSpPr>
            <p:cNvPr name="Freeform 3" id="3"/>
            <p:cNvSpPr/>
            <p:nvPr/>
          </p:nvSpPr>
          <p:spPr>
            <a:xfrm flipH="false" flipV="false" rot="0">
              <a:off x="0" y="0"/>
              <a:ext cx="4274726" cy="2001147"/>
            </a:xfrm>
            <a:custGeom>
              <a:avLst/>
              <a:gdLst/>
              <a:ahLst/>
              <a:cxnLst/>
              <a:rect r="r" b="b" t="t" l="l"/>
              <a:pathLst>
                <a:path h="2001147" w="4274726">
                  <a:moveTo>
                    <a:pt x="24327" y="0"/>
                  </a:moveTo>
                  <a:lnTo>
                    <a:pt x="4250399" y="0"/>
                  </a:lnTo>
                  <a:cubicBezTo>
                    <a:pt x="4263834" y="0"/>
                    <a:pt x="4274726" y="10891"/>
                    <a:pt x="4274726" y="24327"/>
                  </a:cubicBezTo>
                  <a:lnTo>
                    <a:pt x="4274726" y="1976821"/>
                  </a:lnTo>
                  <a:cubicBezTo>
                    <a:pt x="4274726" y="1990256"/>
                    <a:pt x="4263834" y="2001147"/>
                    <a:pt x="4250399" y="2001147"/>
                  </a:cubicBezTo>
                  <a:lnTo>
                    <a:pt x="24327" y="2001147"/>
                  </a:lnTo>
                  <a:cubicBezTo>
                    <a:pt x="10891" y="2001147"/>
                    <a:pt x="0" y="1990256"/>
                    <a:pt x="0" y="1976821"/>
                  </a:cubicBezTo>
                  <a:lnTo>
                    <a:pt x="0" y="24327"/>
                  </a:lnTo>
                  <a:cubicBezTo>
                    <a:pt x="0" y="10891"/>
                    <a:pt x="10891" y="0"/>
                    <a:pt x="24327" y="0"/>
                  </a:cubicBezTo>
                  <a:close/>
                </a:path>
              </a:pathLst>
            </a:custGeom>
            <a:solidFill>
              <a:srgbClr val="F1F2F2"/>
            </a:solidFill>
          </p:spPr>
        </p:sp>
        <p:sp>
          <p:nvSpPr>
            <p:cNvPr name="TextBox 4" id="4"/>
            <p:cNvSpPr txBox="true"/>
            <p:nvPr/>
          </p:nvSpPr>
          <p:spPr>
            <a:xfrm>
              <a:off x="0" y="-38100"/>
              <a:ext cx="4274726" cy="2039247"/>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2614676" y="451013"/>
            <a:ext cx="13431555" cy="1996075"/>
            <a:chOff x="0" y="0"/>
            <a:chExt cx="3537529" cy="525715"/>
          </a:xfrm>
        </p:grpSpPr>
        <p:sp>
          <p:nvSpPr>
            <p:cNvPr name="Freeform 6" id="6"/>
            <p:cNvSpPr/>
            <p:nvPr/>
          </p:nvSpPr>
          <p:spPr>
            <a:xfrm flipH="false" flipV="false" rot="0">
              <a:off x="0" y="0"/>
              <a:ext cx="3537529" cy="525715"/>
            </a:xfrm>
            <a:custGeom>
              <a:avLst/>
              <a:gdLst/>
              <a:ahLst/>
              <a:cxnLst/>
              <a:rect r="r" b="b" t="t" l="l"/>
              <a:pathLst>
                <a:path h="525715" w="3537529">
                  <a:moveTo>
                    <a:pt x="29396" y="0"/>
                  </a:moveTo>
                  <a:lnTo>
                    <a:pt x="3508132" y="0"/>
                  </a:lnTo>
                  <a:cubicBezTo>
                    <a:pt x="3524367" y="0"/>
                    <a:pt x="3537529" y="13161"/>
                    <a:pt x="3537529" y="29396"/>
                  </a:cubicBezTo>
                  <a:lnTo>
                    <a:pt x="3537529" y="496319"/>
                  </a:lnTo>
                  <a:cubicBezTo>
                    <a:pt x="3537529" y="512554"/>
                    <a:pt x="3524367" y="525715"/>
                    <a:pt x="3508132" y="525715"/>
                  </a:cubicBezTo>
                  <a:lnTo>
                    <a:pt x="29396" y="525715"/>
                  </a:lnTo>
                  <a:cubicBezTo>
                    <a:pt x="13161" y="525715"/>
                    <a:pt x="0" y="512554"/>
                    <a:pt x="0" y="496319"/>
                  </a:cubicBezTo>
                  <a:lnTo>
                    <a:pt x="0" y="29396"/>
                  </a:lnTo>
                  <a:cubicBezTo>
                    <a:pt x="0" y="13161"/>
                    <a:pt x="13161" y="0"/>
                    <a:pt x="29396" y="0"/>
                  </a:cubicBezTo>
                  <a:close/>
                </a:path>
              </a:pathLst>
            </a:custGeom>
            <a:solidFill>
              <a:srgbClr val="DDDEDE"/>
            </a:solidFill>
          </p:spPr>
        </p:sp>
        <p:sp>
          <p:nvSpPr>
            <p:cNvPr name="TextBox 7" id="7"/>
            <p:cNvSpPr txBox="true"/>
            <p:nvPr/>
          </p:nvSpPr>
          <p:spPr>
            <a:xfrm>
              <a:off x="0" y="-38100"/>
              <a:ext cx="3537529" cy="563815"/>
            </a:xfrm>
            <a:prstGeom prst="rect">
              <a:avLst/>
            </a:prstGeom>
          </p:spPr>
          <p:txBody>
            <a:bodyPr anchor="ctr" rtlCol="false" tIns="50800" lIns="50800" bIns="50800" rIns="50800"/>
            <a:lstStyle/>
            <a:p>
              <a:pPr algn="ctr">
                <a:lnSpc>
                  <a:spcPts val="2659"/>
                </a:lnSpc>
              </a:pPr>
            </a:p>
          </p:txBody>
        </p:sp>
      </p:grpSp>
      <p:sp>
        <p:nvSpPr>
          <p:cNvPr name="TextBox 8" id="8"/>
          <p:cNvSpPr txBox="true"/>
          <p:nvPr/>
        </p:nvSpPr>
        <p:spPr>
          <a:xfrm rot="0">
            <a:off x="1821688" y="2560896"/>
            <a:ext cx="15017531" cy="7448550"/>
          </a:xfrm>
          <a:prstGeom prst="rect">
            <a:avLst/>
          </a:prstGeom>
        </p:spPr>
        <p:txBody>
          <a:bodyPr anchor="t" rtlCol="false" tIns="0" lIns="0" bIns="0" rIns="0">
            <a:spAutoFit/>
          </a:bodyPr>
          <a:lstStyle/>
          <a:p>
            <a:pPr algn="l">
              <a:lnSpc>
                <a:spcPts val="4200"/>
              </a:lnSpc>
            </a:pPr>
            <a:r>
              <a:rPr lang="en-US" sz="3000">
                <a:solidFill>
                  <a:srgbClr val="000000"/>
                </a:solidFill>
                <a:latin typeface="Nunito"/>
                <a:ea typeface="Nunito"/>
                <a:cs typeface="Nunito"/>
                <a:sym typeface="Nunito"/>
              </a:rPr>
              <a:t>"Invite collaborators" button: Invite others to collaborate.</a:t>
            </a:r>
          </a:p>
          <a:p>
            <a:pPr algn="l">
              <a:lnSpc>
                <a:spcPts val="4200"/>
              </a:lnSpc>
            </a:pPr>
            <a:r>
              <a:rPr lang="en-US" sz="3000">
                <a:solidFill>
                  <a:srgbClr val="000000"/>
                </a:solidFill>
                <a:latin typeface="Nunito"/>
                <a:ea typeface="Nunito"/>
                <a:cs typeface="Nunito"/>
                <a:sym typeface="Nunito"/>
              </a:rPr>
              <a:t>"Quick setup - if you've done this kind of thing before" section:</a:t>
            </a:r>
          </a:p>
          <a:p>
            <a:pPr algn="l">
              <a:lnSpc>
                <a:spcPts val="4200"/>
              </a:lnSpc>
            </a:pPr>
            <a:r>
              <a:rPr lang="en-US" sz="3000">
                <a:solidFill>
                  <a:srgbClr val="000000"/>
                </a:solidFill>
                <a:latin typeface="Nunito"/>
                <a:ea typeface="Nunito"/>
                <a:cs typeface="Nunito"/>
                <a:sym typeface="Nunito"/>
              </a:rPr>
              <a:t>Provides options for quickly setting up the repository:</a:t>
            </a:r>
          </a:p>
          <a:p>
            <a:pPr algn="l">
              <a:lnSpc>
                <a:spcPts val="4200"/>
              </a:lnSpc>
            </a:pPr>
            <a:r>
              <a:rPr lang="en-US" sz="3000">
                <a:solidFill>
                  <a:srgbClr val="000000"/>
                </a:solidFill>
                <a:latin typeface="Nunito"/>
                <a:ea typeface="Nunito"/>
                <a:cs typeface="Nunito"/>
                <a:sym typeface="Nunito"/>
              </a:rPr>
              <a:t>"Set up in Desktop": Set up on GitHub Desktop.</a:t>
            </a:r>
          </a:p>
          <a:p>
            <a:pPr algn="l">
              <a:lnSpc>
                <a:spcPts val="4200"/>
              </a:lnSpc>
            </a:pPr>
            <a:r>
              <a:rPr lang="en-US" sz="3000">
                <a:solidFill>
                  <a:srgbClr val="000000"/>
                </a:solidFill>
                <a:latin typeface="Nunito"/>
                <a:ea typeface="Nunito"/>
                <a:cs typeface="Nunito"/>
                <a:sym typeface="Nunito"/>
              </a:rPr>
              <a:t>"HTTPS" or "SSH": Copy the repository URL (HTTPS or SSH).</a:t>
            </a:r>
          </a:p>
          <a:p>
            <a:pPr algn="l">
              <a:lnSpc>
                <a:spcPts val="4200"/>
              </a:lnSpc>
            </a:pPr>
            <a:r>
              <a:rPr lang="en-US" sz="3000">
                <a:solidFill>
                  <a:srgbClr val="000000"/>
                </a:solidFill>
                <a:latin typeface="Nunito"/>
                <a:ea typeface="Nunito"/>
                <a:cs typeface="Nunito"/>
                <a:sym typeface="Nunito"/>
              </a:rPr>
              <a:t>The guide starts by creating a new file or uploading an existing one.</a:t>
            </a:r>
          </a:p>
          <a:p>
            <a:pPr algn="l">
              <a:lnSpc>
                <a:spcPts val="4200"/>
              </a:lnSpc>
            </a:pPr>
            <a:r>
              <a:rPr lang="en-US" sz="3000">
                <a:solidFill>
                  <a:srgbClr val="000000"/>
                </a:solidFill>
                <a:latin typeface="Nunito"/>
                <a:ea typeface="Nunito"/>
                <a:cs typeface="Nunito"/>
                <a:sym typeface="Nunito"/>
              </a:rPr>
              <a:t>It is recommended to add README, LICENSE, and .gitignore files.</a:t>
            </a:r>
          </a:p>
          <a:p>
            <a:pPr algn="l">
              <a:lnSpc>
                <a:spcPts val="4200"/>
              </a:lnSpc>
            </a:pPr>
            <a:r>
              <a:rPr lang="en-US" sz="3000">
                <a:solidFill>
                  <a:srgbClr val="000000"/>
                </a:solidFill>
                <a:latin typeface="Nunito"/>
                <a:ea typeface="Nunito"/>
                <a:cs typeface="Nunito"/>
                <a:sym typeface="Nunito"/>
              </a:rPr>
              <a:t>The "...or create a new repository on the command line" section:</a:t>
            </a:r>
          </a:p>
          <a:p>
            <a:pPr algn="l">
              <a:lnSpc>
                <a:spcPts val="4200"/>
              </a:lnSpc>
            </a:pPr>
            <a:r>
              <a:rPr lang="en-US" sz="3000">
                <a:solidFill>
                  <a:srgbClr val="000000"/>
                </a:solidFill>
                <a:latin typeface="Nunito"/>
                <a:ea typeface="Nunito"/>
                <a:cs typeface="Nunito"/>
                <a:sym typeface="Nunito"/>
              </a:rPr>
              <a:t>Provides Git commands to create a repository on the command line:</a:t>
            </a:r>
          </a:p>
          <a:p>
            <a:pPr algn="l">
              <a:lnSpc>
                <a:spcPts val="4200"/>
              </a:lnSpc>
            </a:pPr>
            <a:r>
              <a:rPr lang="en-US" sz="3000">
                <a:solidFill>
                  <a:srgbClr val="000000"/>
                </a:solidFill>
                <a:latin typeface="Nunito"/>
                <a:ea typeface="Nunito"/>
                <a:cs typeface="Nunito"/>
                <a:sym typeface="Nunito"/>
              </a:rPr>
              <a:t>echo "# librarymanagementsystem" &gt;&gt; README.md (creates a README file).</a:t>
            </a:r>
          </a:p>
          <a:p>
            <a:pPr algn="l">
              <a:lnSpc>
                <a:spcPts val="4200"/>
              </a:lnSpc>
            </a:pPr>
            <a:r>
              <a:rPr lang="en-US" sz="3000">
                <a:solidFill>
                  <a:srgbClr val="000000"/>
                </a:solidFill>
                <a:latin typeface="Nunito"/>
                <a:ea typeface="Nunito"/>
                <a:cs typeface="Nunito"/>
                <a:sym typeface="Nunito"/>
              </a:rPr>
              <a:t>git init (initializes a Git repository).</a:t>
            </a:r>
          </a:p>
          <a:p>
            <a:pPr algn="l">
              <a:lnSpc>
                <a:spcPts val="4200"/>
              </a:lnSpc>
            </a:pPr>
            <a:r>
              <a:rPr lang="en-US" sz="3000">
                <a:solidFill>
                  <a:srgbClr val="000000"/>
                </a:solidFill>
                <a:latin typeface="Nunito"/>
                <a:ea typeface="Nunito"/>
                <a:cs typeface="Nunito"/>
                <a:sym typeface="Nunito"/>
              </a:rPr>
              <a:t>git add README.md (adds a README file to a commit).</a:t>
            </a:r>
          </a:p>
          <a:p>
            <a:pPr algn="l">
              <a:lnSpc>
                <a:spcPts val="4200"/>
              </a:lnSpc>
            </a:pPr>
          </a:p>
          <a:p>
            <a:pPr algn="l">
              <a:lnSpc>
                <a:spcPts val="4200"/>
              </a:lnSpc>
            </a:pPr>
          </a:p>
        </p:txBody>
      </p:sp>
      <p:sp>
        <p:nvSpPr>
          <p:cNvPr name="Freeform 9" id="9"/>
          <p:cNvSpPr/>
          <p:nvPr/>
        </p:nvSpPr>
        <p:spPr>
          <a:xfrm flipH="false" flipV="false" rot="4302480">
            <a:off x="16435990" y="335858"/>
            <a:ext cx="2722598" cy="2788509"/>
          </a:xfrm>
          <a:custGeom>
            <a:avLst/>
            <a:gdLst/>
            <a:ahLst/>
            <a:cxnLst/>
            <a:rect r="r" b="b" t="t" l="l"/>
            <a:pathLst>
              <a:path h="2788509" w="2722598">
                <a:moveTo>
                  <a:pt x="0" y="0"/>
                </a:moveTo>
                <a:lnTo>
                  <a:pt x="2722599" y="0"/>
                </a:lnTo>
                <a:lnTo>
                  <a:pt x="2722599" y="2788508"/>
                </a:lnTo>
                <a:lnTo>
                  <a:pt x="0" y="278850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0" id="10"/>
          <p:cNvSpPr txBox="true"/>
          <p:nvPr/>
        </p:nvSpPr>
        <p:spPr>
          <a:xfrm rot="0">
            <a:off x="2773119" y="636259"/>
            <a:ext cx="13114668" cy="1810830"/>
          </a:xfrm>
          <a:prstGeom prst="rect">
            <a:avLst/>
          </a:prstGeom>
        </p:spPr>
        <p:txBody>
          <a:bodyPr anchor="t" rtlCol="false" tIns="0" lIns="0" bIns="0" rIns="0">
            <a:spAutoFit/>
          </a:bodyPr>
          <a:lstStyle/>
          <a:p>
            <a:pPr algn="ctr">
              <a:lnSpc>
                <a:spcPts val="7290"/>
              </a:lnSpc>
            </a:pPr>
            <a:r>
              <a:rPr lang="en-US" sz="5207">
                <a:solidFill>
                  <a:srgbClr val="000000"/>
                </a:solidFill>
                <a:latin typeface="Fredoka"/>
                <a:ea typeface="Fredoka"/>
                <a:cs typeface="Fredoka"/>
                <a:sym typeface="Fredoka"/>
              </a:rPr>
              <a:t>GIT, GITHUB AND APPLYING IT IN PRACTICE:</a:t>
            </a:r>
          </a:p>
        </p:txBody>
      </p:sp>
    </p:spTree>
  </p:cSld>
  <p:clrMapOvr>
    <a:masterClrMapping/>
  </p:clrMapOvr>
</p:sld>
</file>

<file path=ppt/slides/slide5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1919996"/>
            <a:ext cx="16230600" cy="6820302"/>
            <a:chOff x="0" y="0"/>
            <a:chExt cx="4274726" cy="1796294"/>
          </a:xfrm>
        </p:grpSpPr>
        <p:sp>
          <p:nvSpPr>
            <p:cNvPr name="Freeform 3" id="3"/>
            <p:cNvSpPr/>
            <p:nvPr/>
          </p:nvSpPr>
          <p:spPr>
            <a:xfrm flipH="false" flipV="false" rot="0">
              <a:off x="0" y="0"/>
              <a:ext cx="4274726" cy="1796294"/>
            </a:xfrm>
            <a:custGeom>
              <a:avLst/>
              <a:gdLst/>
              <a:ahLst/>
              <a:cxnLst/>
              <a:rect r="r" b="b" t="t" l="l"/>
              <a:pathLst>
                <a:path h="1796294" w="4274726">
                  <a:moveTo>
                    <a:pt x="24327" y="0"/>
                  </a:moveTo>
                  <a:lnTo>
                    <a:pt x="4250399" y="0"/>
                  </a:lnTo>
                  <a:cubicBezTo>
                    <a:pt x="4263834" y="0"/>
                    <a:pt x="4274726" y="10891"/>
                    <a:pt x="4274726" y="24327"/>
                  </a:cubicBezTo>
                  <a:lnTo>
                    <a:pt x="4274726" y="1771967"/>
                  </a:lnTo>
                  <a:cubicBezTo>
                    <a:pt x="4274726" y="1778419"/>
                    <a:pt x="4272163" y="1784606"/>
                    <a:pt x="4267601" y="1789169"/>
                  </a:cubicBezTo>
                  <a:cubicBezTo>
                    <a:pt x="4263039" y="1793731"/>
                    <a:pt x="4256851" y="1796294"/>
                    <a:pt x="4250399" y="1796294"/>
                  </a:cubicBezTo>
                  <a:lnTo>
                    <a:pt x="24327" y="1796294"/>
                  </a:lnTo>
                  <a:cubicBezTo>
                    <a:pt x="10891" y="1796294"/>
                    <a:pt x="0" y="1785402"/>
                    <a:pt x="0" y="1771967"/>
                  </a:cubicBezTo>
                  <a:lnTo>
                    <a:pt x="0" y="24327"/>
                  </a:lnTo>
                  <a:cubicBezTo>
                    <a:pt x="0" y="10891"/>
                    <a:pt x="10891" y="0"/>
                    <a:pt x="24327" y="0"/>
                  </a:cubicBezTo>
                  <a:close/>
                </a:path>
              </a:pathLst>
            </a:custGeom>
            <a:solidFill>
              <a:srgbClr val="F1F2F2"/>
            </a:solidFill>
          </p:spPr>
        </p:sp>
        <p:sp>
          <p:nvSpPr>
            <p:cNvPr name="TextBox 4" id="4"/>
            <p:cNvSpPr txBox="true"/>
            <p:nvPr/>
          </p:nvSpPr>
          <p:spPr>
            <a:xfrm>
              <a:off x="0" y="-38100"/>
              <a:ext cx="4274726" cy="1834394"/>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455841" y="8740298"/>
            <a:ext cx="20004189" cy="1104251"/>
            <a:chOff x="0" y="0"/>
            <a:chExt cx="5268593" cy="290832"/>
          </a:xfrm>
        </p:grpSpPr>
        <p:sp>
          <p:nvSpPr>
            <p:cNvPr name="Freeform 6" id="6"/>
            <p:cNvSpPr/>
            <p:nvPr/>
          </p:nvSpPr>
          <p:spPr>
            <a:xfrm flipH="false" flipV="false" rot="0">
              <a:off x="0" y="0"/>
              <a:ext cx="5268593" cy="290832"/>
            </a:xfrm>
            <a:custGeom>
              <a:avLst/>
              <a:gdLst/>
              <a:ahLst/>
              <a:cxnLst/>
              <a:rect r="r" b="b" t="t" l="l"/>
              <a:pathLst>
                <a:path h="290832" w="5268593">
                  <a:moveTo>
                    <a:pt x="0" y="0"/>
                  </a:moveTo>
                  <a:lnTo>
                    <a:pt x="5268593" y="0"/>
                  </a:lnTo>
                  <a:lnTo>
                    <a:pt x="5268593" y="290832"/>
                  </a:lnTo>
                  <a:lnTo>
                    <a:pt x="0" y="290832"/>
                  </a:lnTo>
                  <a:close/>
                </a:path>
              </a:pathLst>
            </a:custGeom>
            <a:solidFill>
              <a:srgbClr val="DDDEDE"/>
            </a:solidFill>
          </p:spPr>
        </p:sp>
        <p:sp>
          <p:nvSpPr>
            <p:cNvPr name="TextBox 7" id="7"/>
            <p:cNvSpPr txBox="true"/>
            <p:nvPr/>
          </p:nvSpPr>
          <p:spPr>
            <a:xfrm>
              <a:off x="0" y="-38100"/>
              <a:ext cx="5268593" cy="328932"/>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2614676" y="451013"/>
            <a:ext cx="13431555" cy="1996075"/>
            <a:chOff x="0" y="0"/>
            <a:chExt cx="3537529" cy="525715"/>
          </a:xfrm>
        </p:grpSpPr>
        <p:sp>
          <p:nvSpPr>
            <p:cNvPr name="Freeform 9" id="9"/>
            <p:cNvSpPr/>
            <p:nvPr/>
          </p:nvSpPr>
          <p:spPr>
            <a:xfrm flipH="false" flipV="false" rot="0">
              <a:off x="0" y="0"/>
              <a:ext cx="3537529" cy="525715"/>
            </a:xfrm>
            <a:custGeom>
              <a:avLst/>
              <a:gdLst/>
              <a:ahLst/>
              <a:cxnLst/>
              <a:rect r="r" b="b" t="t" l="l"/>
              <a:pathLst>
                <a:path h="525715" w="3537529">
                  <a:moveTo>
                    <a:pt x="29396" y="0"/>
                  </a:moveTo>
                  <a:lnTo>
                    <a:pt x="3508132" y="0"/>
                  </a:lnTo>
                  <a:cubicBezTo>
                    <a:pt x="3524367" y="0"/>
                    <a:pt x="3537529" y="13161"/>
                    <a:pt x="3537529" y="29396"/>
                  </a:cubicBezTo>
                  <a:lnTo>
                    <a:pt x="3537529" y="496319"/>
                  </a:lnTo>
                  <a:cubicBezTo>
                    <a:pt x="3537529" y="512554"/>
                    <a:pt x="3524367" y="525715"/>
                    <a:pt x="3508132" y="525715"/>
                  </a:cubicBezTo>
                  <a:lnTo>
                    <a:pt x="29396" y="525715"/>
                  </a:lnTo>
                  <a:cubicBezTo>
                    <a:pt x="13161" y="525715"/>
                    <a:pt x="0" y="512554"/>
                    <a:pt x="0" y="496319"/>
                  </a:cubicBezTo>
                  <a:lnTo>
                    <a:pt x="0" y="29396"/>
                  </a:lnTo>
                  <a:cubicBezTo>
                    <a:pt x="0" y="13161"/>
                    <a:pt x="13161" y="0"/>
                    <a:pt x="29396" y="0"/>
                  </a:cubicBezTo>
                  <a:close/>
                </a:path>
              </a:pathLst>
            </a:custGeom>
            <a:solidFill>
              <a:srgbClr val="DDDEDE"/>
            </a:solidFill>
          </p:spPr>
        </p:sp>
        <p:sp>
          <p:nvSpPr>
            <p:cNvPr name="TextBox 10" id="10"/>
            <p:cNvSpPr txBox="true"/>
            <p:nvPr/>
          </p:nvSpPr>
          <p:spPr>
            <a:xfrm>
              <a:off x="0" y="-38100"/>
              <a:ext cx="3537529" cy="563815"/>
            </a:xfrm>
            <a:prstGeom prst="rect">
              <a:avLst/>
            </a:prstGeom>
          </p:spPr>
          <p:txBody>
            <a:bodyPr anchor="ctr" rtlCol="false" tIns="50800" lIns="50800" bIns="50800" rIns="50800"/>
            <a:lstStyle/>
            <a:p>
              <a:pPr algn="ctr">
                <a:lnSpc>
                  <a:spcPts val="2659"/>
                </a:lnSpc>
              </a:pPr>
            </a:p>
          </p:txBody>
        </p:sp>
      </p:grpSp>
      <p:sp>
        <p:nvSpPr>
          <p:cNvPr name="Freeform 11" id="11"/>
          <p:cNvSpPr/>
          <p:nvPr/>
        </p:nvSpPr>
        <p:spPr>
          <a:xfrm flipH="false" flipV="false" rot="4302480">
            <a:off x="16435990" y="335858"/>
            <a:ext cx="2722598" cy="2788509"/>
          </a:xfrm>
          <a:custGeom>
            <a:avLst/>
            <a:gdLst/>
            <a:ahLst/>
            <a:cxnLst/>
            <a:rect r="r" b="b" t="t" l="l"/>
            <a:pathLst>
              <a:path h="2788509" w="2722598">
                <a:moveTo>
                  <a:pt x="0" y="0"/>
                </a:moveTo>
                <a:lnTo>
                  <a:pt x="2722599" y="0"/>
                </a:lnTo>
                <a:lnTo>
                  <a:pt x="2722599" y="2788508"/>
                </a:lnTo>
                <a:lnTo>
                  <a:pt x="0" y="278850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2" id="12"/>
          <p:cNvSpPr/>
          <p:nvPr/>
        </p:nvSpPr>
        <p:spPr>
          <a:xfrm flipH="false" flipV="false" rot="0">
            <a:off x="4172577" y="2508864"/>
            <a:ext cx="9942846" cy="5642565"/>
          </a:xfrm>
          <a:custGeom>
            <a:avLst/>
            <a:gdLst/>
            <a:ahLst/>
            <a:cxnLst/>
            <a:rect r="r" b="b" t="t" l="l"/>
            <a:pathLst>
              <a:path h="5642565" w="9942846">
                <a:moveTo>
                  <a:pt x="0" y="0"/>
                </a:moveTo>
                <a:lnTo>
                  <a:pt x="9942846" y="0"/>
                </a:lnTo>
                <a:lnTo>
                  <a:pt x="9942846" y="5642565"/>
                </a:lnTo>
                <a:lnTo>
                  <a:pt x="0" y="5642565"/>
                </a:lnTo>
                <a:lnTo>
                  <a:pt x="0" y="0"/>
                </a:lnTo>
                <a:close/>
              </a:path>
            </a:pathLst>
          </a:custGeom>
          <a:blipFill>
            <a:blip r:embed="rId4"/>
            <a:stretch>
              <a:fillRect l="0" t="0" r="0" b="0"/>
            </a:stretch>
          </a:blipFill>
        </p:spPr>
      </p:sp>
      <p:sp>
        <p:nvSpPr>
          <p:cNvPr name="TextBox 13" id="13"/>
          <p:cNvSpPr txBox="true"/>
          <p:nvPr/>
        </p:nvSpPr>
        <p:spPr>
          <a:xfrm rot="0">
            <a:off x="2773119" y="636259"/>
            <a:ext cx="13114668" cy="1810830"/>
          </a:xfrm>
          <a:prstGeom prst="rect">
            <a:avLst/>
          </a:prstGeom>
        </p:spPr>
        <p:txBody>
          <a:bodyPr anchor="t" rtlCol="false" tIns="0" lIns="0" bIns="0" rIns="0">
            <a:spAutoFit/>
          </a:bodyPr>
          <a:lstStyle/>
          <a:p>
            <a:pPr algn="ctr">
              <a:lnSpc>
                <a:spcPts val="7290"/>
              </a:lnSpc>
            </a:pPr>
            <a:r>
              <a:rPr lang="en-US" sz="5207">
                <a:solidFill>
                  <a:srgbClr val="000000"/>
                </a:solidFill>
                <a:latin typeface="Fredoka"/>
                <a:ea typeface="Fredoka"/>
                <a:cs typeface="Fredoka"/>
                <a:sym typeface="Fredoka"/>
              </a:rPr>
              <a:t>GIT, GITHUB AND APPLYING IT IN PRACTICE:</a:t>
            </a:r>
          </a:p>
        </p:txBody>
      </p:sp>
    </p:spTree>
  </p:cSld>
  <p:clrMapOvr>
    <a:masterClrMapping/>
  </p:clrMapOvr>
</p:sld>
</file>

<file path=ppt/slides/slide5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1919996"/>
            <a:ext cx="16230600" cy="6820302"/>
            <a:chOff x="0" y="0"/>
            <a:chExt cx="4274726" cy="1796294"/>
          </a:xfrm>
        </p:grpSpPr>
        <p:sp>
          <p:nvSpPr>
            <p:cNvPr name="Freeform 3" id="3"/>
            <p:cNvSpPr/>
            <p:nvPr/>
          </p:nvSpPr>
          <p:spPr>
            <a:xfrm flipH="false" flipV="false" rot="0">
              <a:off x="0" y="0"/>
              <a:ext cx="4274726" cy="1796294"/>
            </a:xfrm>
            <a:custGeom>
              <a:avLst/>
              <a:gdLst/>
              <a:ahLst/>
              <a:cxnLst/>
              <a:rect r="r" b="b" t="t" l="l"/>
              <a:pathLst>
                <a:path h="1796294" w="4274726">
                  <a:moveTo>
                    <a:pt x="24327" y="0"/>
                  </a:moveTo>
                  <a:lnTo>
                    <a:pt x="4250399" y="0"/>
                  </a:lnTo>
                  <a:cubicBezTo>
                    <a:pt x="4263834" y="0"/>
                    <a:pt x="4274726" y="10891"/>
                    <a:pt x="4274726" y="24327"/>
                  </a:cubicBezTo>
                  <a:lnTo>
                    <a:pt x="4274726" y="1771967"/>
                  </a:lnTo>
                  <a:cubicBezTo>
                    <a:pt x="4274726" y="1778419"/>
                    <a:pt x="4272163" y="1784606"/>
                    <a:pt x="4267601" y="1789169"/>
                  </a:cubicBezTo>
                  <a:cubicBezTo>
                    <a:pt x="4263039" y="1793731"/>
                    <a:pt x="4256851" y="1796294"/>
                    <a:pt x="4250399" y="1796294"/>
                  </a:cubicBezTo>
                  <a:lnTo>
                    <a:pt x="24327" y="1796294"/>
                  </a:lnTo>
                  <a:cubicBezTo>
                    <a:pt x="10891" y="1796294"/>
                    <a:pt x="0" y="1785402"/>
                    <a:pt x="0" y="1771967"/>
                  </a:cubicBezTo>
                  <a:lnTo>
                    <a:pt x="0" y="24327"/>
                  </a:lnTo>
                  <a:cubicBezTo>
                    <a:pt x="0" y="10891"/>
                    <a:pt x="10891" y="0"/>
                    <a:pt x="24327" y="0"/>
                  </a:cubicBezTo>
                  <a:close/>
                </a:path>
              </a:pathLst>
            </a:custGeom>
            <a:solidFill>
              <a:srgbClr val="F1F2F2"/>
            </a:solidFill>
          </p:spPr>
        </p:sp>
        <p:sp>
          <p:nvSpPr>
            <p:cNvPr name="TextBox 4" id="4"/>
            <p:cNvSpPr txBox="true"/>
            <p:nvPr/>
          </p:nvSpPr>
          <p:spPr>
            <a:xfrm>
              <a:off x="0" y="-38100"/>
              <a:ext cx="4274726" cy="1834394"/>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455841" y="8740298"/>
            <a:ext cx="20004189" cy="1104251"/>
            <a:chOff x="0" y="0"/>
            <a:chExt cx="5268593" cy="290832"/>
          </a:xfrm>
        </p:grpSpPr>
        <p:sp>
          <p:nvSpPr>
            <p:cNvPr name="Freeform 6" id="6"/>
            <p:cNvSpPr/>
            <p:nvPr/>
          </p:nvSpPr>
          <p:spPr>
            <a:xfrm flipH="false" flipV="false" rot="0">
              <a:off x="0" y="0"/>
              <a:ext cx="5268593" cy="290832"/>
            </a:xfrm>
            <a:custGeom>
              <a:avLst/>
              <a:gdLst/>
              <a:ahLst/>
              <a:cxnLst/>
              <a:rect r="r" b="b" t="t" l="l"/>
              <a:pathLst>
                <a:path h="290832" w="5268593">
                  <a:moveTo>
                    <a:pt x="0" y="0"/>
                  </a:moveTo>
                  <a:lnTo>
                    <a:pt x="5268593" y="0"/>
                  </a:lnTo>
                  <a:lnTo>
                    <a:pt x="5268593" y="290832"/>
                  </a:lnTo>
                  <a:lnTo>
                    <a:pt x="0" y="290832"/>
                  </a:lnTo>
                  <a:close/>
                </a:path>
              </a:pathLst>
            </a:custGeom>
            <a:solidFill>
              <a:srgbClr val="DDDEDE"/>
            </a:solidFill>
          </p:spPr>
        </p:sp>
        <p:sp>
          <p:nvSpPr>
            <p:cNvPr name="TextBox 7" id="7"/>
            <p:cNvSpPr txBox="true"/>
            <p:nvPr/>
          </p:nvSpPr>
          <p:spPr>
            <a:xfrm>
              <a:off x="0" y="-38100"/>
              <a:ext cx="5268593" cy="328932"/>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2614676" y="451013"/>
            <a:ext cx="13431555" cy="1996075"/>
            <a:chOff x="0" y="0"/>
            <a:chExt cx="3537529" cy="525715"/>
          </a:xfrm>
        </p:grpSpPr>
        <p:sp>
          <p:nvSpPr>
            <p:cNvPr name="Freeform 9" id="9"/>
            <p:cNvSpPr/>
            <p:nvPr/>
          </p:nvSpPr>
          <p:spPr>
            <a:xfrm flipH="false" flipV="false" rot="0">
              <a:off x="0" y="0"/>
              <a:ext cx="3537529" cy="525715"/>
            </a:xfrm>
            <a:custGeom>
              <a:avLst/>
              <a:gdLst/>
              <a:ahLst/>
              <a:cxnLst/>
              <a:rect r="r" b="b" t="t" l="l"/>
              <a:pathLst>
                <a:path h="525715" w="3537529">
                  <a:moveTo>
                    <a:pt x="29396" y="0"/>
                  </a:moveTo>
                  <a:lnTo>
                    <a:pt x="3508132" y="0"/>
                  </a:lnTo>
                  <a:cubicBezTo>
                    <a:pt x="3524367" y="0"/>
                    <a:pt x="3537529" y="13161"/>
                    <a:pt x="3537529" y="29396"/>
                  </a:cubicBezTo>
                  <a:lnTo>
                    <a:pt x="3537529" y="496319"/>
                  </a:lnTo>
                  <a:cubicBezTo>
                    <a:pt x="3537529" y="512554"/>
                    <a:pt x="3524367" y="525715"/>
                    <a:pt x="3508132" y="525715"/>
                  </a:cubicBezTo>
                  <a:lnTo>
                    <a:pt x="29396" y="525715"/>
                  </a:lnTo>
                  <a:cubicBezTo>
                    <a:pt x="13161" y="525715"/>
                    <a:pt x="0" y="512554"/>
                    <a:pt x="0" y="496319"/>
                  </a:cubicBezTo>
                  <a:lnTo>
                    <a:pt x="0" y="29396"/>
                  </a:lnTo>
                  <a:cubicBezTo>
                    <a:pt x="0" y="13161"/>
                    <a:pt x="13161" y="0"/>
                    <a:pt x="29396" y="0"/>
                  </a:cubicBezTo>
                  <a:close/>
                </a:path>
              </a:pathLst>
            </a:custGeom>
            <a:solidFill>
              <a:srgbClr val="DDDEDE"/>
            </a:solidFill>
          </p:spPr>
        </p:sp>
        <p:sp>
          <p:nvSpPr>
            <p:cNvPr name="TextBox 10" id="10"/>
            <p:cNvSpPr txBox="true"/>
            <p:nvPr/>
          </p:nvSpPr>
          <p:spPr>
            <a:xfrm>
              <a:off x="0" y="-38100"/>
              <a:ext cx="3537529" cy="563815"/>
            </a:xfrm>
            <a:prstGeom prst="rect">
              <a:avLst/>
            </a:prstGeom>
          </p:spPr>
          <p:txBody>
            <a:bodyPr anchor="ctr" rtlCol="false" tIns="50800" lIns="50800" bIns="50800" rIns="50800"/>
            <a:lstStyle/>
            <a:p>
              <a:pPr algn="ctr">
                <a:lnSpc>
                  <a:spcPts val="2659"/>
                </a:lnSpc>
              </a:pPr>
            </a:p>
          </p:txBody>
        </p:sp>
      </p:grpSp>
      <p:sp>
        <p:nvSpPr>
          <p:cNvPr name="Freeform 11" id="11"/>
          <p:cNvSpPr/>
          <p:nvPr/>
        </p:nvSpPr>
        <p:spPr>
          <a:xfrm flipH="false" flipV="false" rot="4302480">
            <a:off x="16435990" y="335858"/>
            <a:ext cx="2722598" cy="2788509"/>
          </a:xfrm>
          <a:custGeom>
            <a:avLst/>
            <a:gdLst/>
            <a:ahLst/>
            <a:cxnLst/>
            <a:rect r="r" b="b" t="t" l="l"/>
            <a:pathLst>
              <a:path h="2788509" w="2722598">
                <a:moveTo>
                  <a:pt x="0" y="0"/>
                </a:moveTo>
                <a:lnTo>
                  <a:pt x="2722599" y="0"/>
                </a:lnTo>
                <a:lnTo>
                  <a:pt x="2722599" y="2788508"/>
                </a:lnTo>
                <a:lnTo>
                  <a:pt x="0" y="278850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2" id="12"/>
          <p:cNvSpPr/>
          <p:nvPr/>
        </p:nvSpPr>
        <p:spPr>
          <a:xfrm flipH="false" flipV="false" rot="0">
            <a:off x="3493371" y="2879186"/>
            <a:ext cx="11301259" cy="4901921"/>
          </a:xfrm>
          <a:custGeom>
            <a:avLst/>
            <a:gdLst/>
            <a:ahLst/>
            <a:cxnLst/>
            <a:rect r="r" b="b" t="t" l="l"/>
            <a:pathLst>
              <a:path h="4901921" w="11301259">
                <a:moveTo>
                  <a:pt x="0" y="0"/>
                </a:moveTo>
                <a:lnTo>
                  <a:pt x="11301258" y="0"/>
                </a:lnTo>
                <a:lnTo>
                  <a:pt x="11301258" y="4901921"/>
                </a:lnTo>
                <a:lnTo>
                  <a:pt x="0" y="4901921"/>
                </a:lnTo>
                <a:lnTo>
                  <a:pt x="0" y="0"/>
                </a:lnTo>
                <a:close/>
              </a:path>
            </a:pathLst>
          </a:custGeom>
          <a:blipFill>
            <a:blip r:embed="rId4"/>
            <a:stretch>
              <a:fillRect l="0" t="0" r="0" b="0"/>
            </a:stretch>
          </a:blipFill>
        </p:spPr>
      </p:sp>
      <p:sp>
        <p:nvSpPr>
          <p:cNvPr name="TextBox 13" id="13"/>
          <p:cNvSpPr txBox="true"/>
          <p:nvPr/>
        </p:nvSpPr>
        <p:spPr>
          <a:xfrm rot="0">
            <a:off x="2773119" y="636259"/>
            <a:ext cx="13114668" cy="1810830"/>
          </a:xfrm>
          <a:prstGeom prst="rect">
            <a:avLst/>
          </a:prstGeom>
        </p:spPr>
        <p:txBody>
          <a:bodyPr anchor="t" rtlCol="false" tIns="0" lIns="0" bIns="0" rIns="0">
            <a:spAutoFit/>
          </a:bodyPr>
          <a:lstStyle/>
          <a:p>
            <a:pPr algn="ctr">
              <a:lnSpc>
                <a:spcPts val="7290"/>
              </a:lnSpc>
            </a:pPr>
            <a:r>
              <a:rPr lang="en-US" sz="5207">
                <a:solidFill>
                  <a:srgbClr val="000000"/>
                </a:solidFill>
                <a:latin typeface="Fredoka"/>
                <a:ea typeface="Fredoka"/>
                <a:cs typeface="Fredoka"/>
                <a:sym typeface="Fredoka"/>
              </a:rPr>
              <a:t>GIT, GITHUB AND APPLYING IT IN PRACTICE:</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1919996"/>
            <a:ext cx="16230600" cy="6310756"/>
            <a:chOff x="0" y="0"/>
            <a:chExt cx="4274726" cy="1662092"/>
          </a:xfrm>
        </p:grpSpPr>
        <p:sp>
          <p:nvSpPr>
            <p:cNvPr name="Freeform 3" id="3"/>
            <p:cNvSpPr/>
            <p:nvPr/>
          </p:nvSpPr>
          <p:spPr>
            <a:xfrm flipH="false" flipV="false" rot="0">
              <a:off x="0" y="0"/>
              <a:ext cx="4274726" cy="1662092"/>
            </a:xfrm>
            <a:custGeom>
              <a:avLst/>
              <a:gdLst/>
              <a:ahLst/>
              <a:cxnLst/>
              <a:rect r="r" b="b" t="t" l="l"/>
              <a:pathLst>
                <a:path h="1662092" w="4274726">
                  <a:moveTo>
                    <a:pt x="24327" y="0"/>
                  </a:moveTo>
                  <a:lnTo>
                    <a:pt x="4250399" y="0"/>
                  </a:lnTo>
                  <a:cubicBezTo>
                    <a:pt x="4263834" y="0"/>
                    <a:pt x="4274726" y="10891"/>
                    <a:pt x="4274726" y="24327"/>
                  </a:cubicBezTo>
                  <a:lnTo>
                    <a:pt x="4274726" y="1637765"/>
                  </a:lnTo>
                  <a:cubicBezTo>
                    <a:pt x="4274726" y="1644217"/>
                    <a:pt x="4272163" y="1650405"/>
                    <a:pt x="4267601" y="1654967"/>
                  </a:cubicBezTo>
                  <a:cubicBezTo>
                    <a:pt x="4263039" y="1659529"/>
                    <a:pt x="4256851" y="1662092"/>
                    <a:pt x="4250399" y="1662092"/>
                  </a:cubicBezTo>
                  <a:lnTo>
                    <a:pt x="24327" y="1662092"/>
                  </a:lnTo>
                  <a:cubicBezTo>
                    <a:pt x="10891" y="1662092"/>
                    <a:pt x="0" y="1651201"/>
                    <a:pt x="0" y="1637765"/>
                  </a:cubicBezTo>
                  <a:lnTo>
                    <a:pt x="0" y="24327"/>
                  </a:lnTo>
                  <a:cubicBezTo>
                    <a:pt x="0" y="10891"/>
                    <a:pt x="10891" y="0"/>
                    <a:pt x="24327" y="0"/>
                  </a:cubicBezTo>
                  <a:close/>
                </a:path>
              </a:pathLst>
            </a:custGeom>
            <a:solidFill>
              <a:srgbClr val="F1F2F2"/>
            </a:solidFill>
          </p:spPr>
        </p:sp>
        <p:sp>
          <p:nvSpPr>
            <p:cNvPr name="TextBox 4" id="4"/>
            <p:cNvSpPr txBox="true"/>
            <p:nvPr/>
          </p:nvSpPr>
          <p:spPr>
            <a:xfrm>
              <a:off x="0" y="-38100"/>
              <a:ext cx="4274726" cy="1700192"/>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455841" y="8740298"/>
            <a:ext cx="20004189" cy="1104251"/>
            <a:chOff x="0" y="0"/>
            <a:chExt cx="5268593" cy="290832"/>
          </a:xfrm>
        </p:grpSpPr>
        <p:sp>
          <p:nvSpPr>
            <p:cNvPr name="Freeform 6" id="6"/>
            <p:cNvSpPr/>
            <p:nvPr/>
          </p:nvSpPr>
          <p:spPr>
            <a:xfrm flipH="false" flipV="false" rot="0">
              <a:off x="0" y="0"/>
              <a:ext cx="5268593" cy="290832"/>
            </a:xfrm>
            <a:custGeom>
              <a:avLst/>
              <a:gdLst/>
              <a:ahLst/>
              <a:cxnLst/>
              <a:rect r="r" b="b" t="t" l="l"/>
              <a:pathLst>
                <a:path h="290832" w="5268593">
                  <a:moveTo>
                    <a:pt x="0" y="0"/>
                  </a:moveTo>
                  <a:lnTo>
                    <a:pt x="5268593" y="0"/>
                  </a:lnTo>
                  <a:lnTo>
                    <a:pt x="5268593" y="290832"/>
                  </a:lnTo>
                  <a:lnTo>
                    <a:pt x="0" y="290832"/>
                  </a:lnTo>
                  <a:close/>
                </a:path>
              </a:pathLst>
            </a:custGeom>
            <a:solidFill>
              <a:srgbClr val="DDDEDE"/>
            </a:solidFill>
          </p:spPr>
        </p:sp>
        <p:sp>
          <p:nvSpPr>
            <p:cNvPr name="TextBox 7" id="7"/>
            <p:cNvSpPr txBox="true"/>
            <p:nvPr/>
          </p:nvSpPr>
          <p:spPr>
            <a:xfrm>
              <a:off x="0" y="-38100"/>
              <a:ext cx="5268593" cy="328932"/>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2970306" y="619030"/>
            <a:ext cx="12347388" cy="1996075"/>
            <a:chOff x="0" y="0"/>
            <a:chExt cx="3251987" cy="525715"/>
          </a:xfrm>
        </p:grpSpPr>
        <p:sp>
          <p:nvSpPr>
            <p:cNvPr name="Freeform 9" id="9"/>
            <p:cNvSpPr/>
            <p:nvPr/>
          </p:nvSpPr>
          <p:spPr>
            <a:xfrm flipH="false" flipV="false" rot="0">
              <a:off x="0" y="0"/>
              <a:ext cx="3251987" cy="525715"/>
            </a:xfrm>
            <a:custGeom>
              <a:avLst/>
              <a:gdLst/>
              <a:ahLst/>
              <a:cxnLst/>
              <a:rect r="r" b="b" t="t" l="l"/>
              <a:pathLst>
                <a:path h="525715" w="3251987">
                  <a:moveTo>
                    <a:pt x="31977" y="0"/>
                  </a:moveTo>
                  <a:lnTo>
                    <a:pt x="3220009" y="0"/>
                  </a:lnTo>
                  <a:cubicBezTo>
                    <a:pt x="3228490" y="0"/>
                    <a:pt x="3236624" y="3369"/>
                    <a:pt x="3242621" y="9366"/>
                  </a:cubicBezTo>
                  <a:cubicBezTo>
                    <a:pt x="3248618" y="15363"/>
                    <a:pt x="3251987" y="23496"/>
                    <a:pt x="3251987" y="31977"/>
                  </a:cubicBezTo>
                  <a:lnTo>
                    <a:pt x="3251987" y="493738"/>
                  </a:lnTo>
                  <a:cubicBezTo>
                    <a:pt x="3251987" y="502219"/>
                    <a:pt x="3248618" y="510352"/>
                    <a:pt x="3242621" y="516349"/>
                  </a:cubicBezTo>
                  <a:cubicBezTo>
                    <a:pt x="3236624" y="522346"/>
                    <a:pt x="3228490" y="525715"/>
                    <a:pt x="3220009" y="525715"/>
                  </a:cubicBezTo>
                  <a:lnTo>
                    <a:pt x="31977" y="525715"/>
                  </a:lnTo>
                  <a:cubicBezTo>
                    <a:pt x="23496" y="525715"/>
                    <a:pt x="15363" y="522346"/>
                    <a:pt x="9366" y="516349"/>
                  </a:cubicBezTo>
                  <a:cubicBezTo>
                    <a:pt x="3369" y="510352"/>
                    <a:pt x="0" y="502219"/>
                    <a:pt x="0" y="493738"/>
                  </a:cubicBezTo>
                  <a:lnTo>
                    <a:pt x="0" y="31977"/>
                  </a:lnTo>
                  <a:cubicBezTo>
                    <a:pt x="0" y="23496"/>
                    <a:pt x="3369" y="15363"/>
                    <a:pt x="9366" y="9366"/>
                  </a:cubicBezTo>
                  <a:cubicBezTo>
                    <a:pt x="15363" y="3369"/>
                    <a:pt x="23496" y="0"/>
                    <a:pt x="31977" y="0"/>
                  </a:cubicBezTo>
                  <a:close/>
                </a:path>
              </a:pathLst>
            </a:custGeom>
            <a:solidFill>
              <a:srgbClr val="DDDEDE"/>
            </a:solidFill>
          </p:spPr>
        </p:sp>
        <p:sp>
          <p:nvSpPr>
            <p:cNvPr name="TextBox 10" id="10"/>
            <p:cNvSpPr txBox="true"/>
            <p:nvPr/>
          </p:nvSpPr>
          <p:spPr>
            <a:xfrm>
              <a:off x="0" y="-38100"/>
              <a:ext cx="3251987" cy="563815"/>
            </a:xfrm>
            <a:prstGeom prst="rect">
              <a:avLst/>
            </a:prstGeom>
          </p:spPr>
          <p:txBody>
            <a:bodyPr anchor="ctr" rtlCol="false" tIns="50800" lIns="50800" bIns="50800" rIns="50800"/>
            <a:lstStyle/>
            <a:p>
              <a:pPr algn="ctr">
                <a:lnSpc>
                  <a:spcPts val="2659"/>
                </a:lnSpc>
              </a:pPr>
            </a:p>
          </p:txBody>
        </p:sp>
      </p:grpSp>
      <p:sp>
        <p:nvSpPr>
          <p:cNvPr name="TextBox 11" id="11"/>
          <p:cNvSpPr txBox="true"/>
          <p:nvPr/>
        </p:nvSpPr>
        <p:spPr>
          <a:xfrm rot="0">
            <a:off x="1635235" y="2688957"/>
            <a:ext cx="15017531" cy="5314950"/>
          </a:xfrm>
          <a:prstGeom prst="rect">
            <a:avLst/>
          </a:prstGeom>
        </p:spPr>
        <p:txBody>
          <a:bodyPr anchor="t" rtlCol="false" tIns="0" lIns="0" bIns="0" rIns="0">
            <a:spAutoFit/>
          </a:bodyPr>
          <a:lstStyle/>
          <a:p>
            <a:pPr algn="l">
              <a:lnSpc>
                <a:spcPts val="4200"/>
              </a:lnSpc>
            </a:pPr>
            <a:r>
              <a:rPr lang="en-US" sz="3000">
                <a:solidFill>
                  <a:srgbClr val="000000"/>
                </a:solidFill>
                <a:latin typeface="Nunito"/>
                <a:ea typeface="Nunito"/>
                <a:cs typeface="Nunito"/>
                <a:sym typeface="Nunito"/>
              </a:rPr>
              <a:t>Based on research from sources like GeeksforGeeks Library Management System, this system offers the following features:</a:t>
            </a:r>
          </a:p>
          <a:p>
            <a:pPr algn="l">
              <a:lnSpc>
                <a:spcPts val="4200"/>
              </a:lnSpc>
            </a:pPr>
            <a:r>
              <a:rPr lang="en-US" sz="3000">
                <a:solidFill>
                  <a:srgbClr val="000000"/>
                </a:solidFill>
                <a:latin typeface="Nunito"/>
                <a:ea typeface="Nunito"/>
                <a:cs typeface="Nunito"/>
                <a:sym typeface="Nunito"/>
              </a:rPr>
              <a:t>Book Catalog Management: Add, delete, and edit book details, including title, author, publisher, publication date, price, and purchase date.</a:t>
            </a:r>
          </a:p>
          <a:p>
            <a:pPr algn="l">
              <a:lnSpc>
                <a:spcPts val="4200"/>
              </a:lnSpc>
            </a:pPr>
            <a:r>
              <a:rPr lang="en-US" sz="3000">
                <a:solidFill>
                  <a:srgbClr val="000000"/>
                </a:solidFill>
                <a:latin typeface="Nunito"/>
                <a:ea typeface="Nunito"/>
                <a:cs typeface="Nunito"/>
                <a:sym typeface="Nunito"/>
              </a:rPr>
              <a:t>Book Search: Users can enter a book title or author, and the system will display relevant books, saving time compared to manual searching. This is one of the most notable features, especially useful for students and faculty.</a:t>
            </a:r>
          </a:p>
          <a:p>
            <a:pPr algn="l">
              <a:lnSpc>
                <a:spcPts val="4200"/>
              </a:lnSpc>
            </a:pPr>
            <a:r>
              <a:rPr lang="en-US" sz="3000">
                <a:solidFill>
                  <a:srgbClr val="000000"/>
                </a:solidFill>
                <a:latin typeface="Nunito"/>
                <a:ea typeface="Nunito"/>
                <a:cs typeface="Nunito"/>
                <a:sym typeface="Nunito"/>
              </a:rPr>
              <a:t>Borrowing/Returning Management: Records book borrowings, return dates, and calculates late return fines based on book categories and membership types.</a:t>
            </a:r>
          </a:p>
          <a:p>
            <a:pPr algn="l">
              <a:lnSpc>
                <a:spcPts val="4200"/>
              </a:lnSpc>
            </a:pPr>
          </a:p>
        </p:txBody>
      </p:sp>
      <p:sp>
        <p:nvSpPr>
          <p:cNvPr name="Freeform 12" id="12"/>
          <p:cNvSpPr/>
          <p:nvPr/>
        </p:nvSpPr>
        <p:spPr>
          <a:xfrm flipH="false" flipV="false" rot="4302480">
            <a:off x="16435990" y="335858"/>
            <a:ext cx="2722598" cy="2788509"/>
          </a:xfrm>
          <a:custGeom>
            <a:avLst/>
            <a:gdLst/>
            <a:ahLst/>
            <a:cxnLst/>
            <a:rect r="r" b="b" t="t" l="l"/>
            <a:pathLst>
              <a:path h="2788509" w="2722598">
                <a:moveTo>
                  <a:pt x="0" y="0"/>
                </a:moveTo>
                <a:lnTo>
                  <a:pt x="2722599" y="0"/>
                </a:lnTo>
                <a:lnTo>
                  <a:pt x="2722599" y="2788508"/>
                </a:lnTo>
                <a:lnTo>
                  <a:pt x="0" y="278850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3" id="13"/>
          <p:cNvSpPr/>
          <p:nvPr/>
        </p:nvSpPr>
        <p:spPr>
          <a:xfrm flipH="false" flipV="false" rot="0">
            <a:off x="1336950" y="8175357"/>
            <a:ext cx="3266712" cy="397945"/>
          </a:xfrm>
          <a:custGeom>
            <a:avLst/>
            <a:gdLst/>
            <a:ahLst/>
            <a:cxnLst/>
            <a:rect r="r" b="b" t="t" l="l"/>
            <a:pathLst>
              <a:path h="397945" w="3266712">
                <a:moveTo>
                  <a:pt x="0" y="0"/>
                </a:moveTo>
                <a:lnTo>
                  <a:pt x="3266712" y="0"/>
                </a:lnTo>
                <a:lnTo>
                  <a:pt x="3266712" y="397945"/>
                </a:lnTo>
                <a:lnTo>
                  <a:pt x="0" y="39794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4" id="14"/>
          <p:cNvSpPr txBox="true"/>
          <p:nvPr/>
        </p:nvSpPr>
        <p:spPr>
          <a:xfrm rot="0">
            <a:off x="3357187" y="904875"/>
            <a:ext cx="11960507" cy="1127571"/>
          </a:xfrm>
          <a:prstGeom prst="rect">
            <a:avLst/>
          </a:prstGeom>
        </p:spPr>
        <p:txBody>
          <a:bodyPr anchor="t" rtlCol="false" tIns="0" lIns="0" bIns="0" rIns="0">
            <a:spAutoFit/>
          </a:bodyPr>
          <a:lstStyle/>
          <a:p>
            <a:pPr algn="ctr">
              <a:lnSpc>
                <a:spcPts val="9250"/>
              </a:lnSpc>
            </a:pPr>
            <a:r>
              <a:rPr lang="en-US" sz="6607">
                <a:solidFill>
                  <a:srgbClr val="000000"/>
                </a:solidFill>
                <a:latin typeface="Fredoka"/>
                <a:ea typeface="Fredoka"/>
                <a:cs typeface="Fredoka"/>
                <a:sym typeface="Fredoka"/>
              </a:rPr>
              <a:t>KEY FEATURES</a:t>
            </a:r>
          </a:p>
        </p:txBody>
      </p:sp>
    </p:spTree>
  </p:cSld>
  <p:clrMapOvr>
    <a:masterClrMapping/>
  </p:clrMapOvr>
</p:sld>
</file>

<file path=ppt/slides/slide6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1919996"/>
            <a:ext cx="16230600" cy="6820302"/>
            <a:chOff x="0" y="0"/>
            <a:chExt cx="4274726" cy="1796294"/>
          </a:xfrm>
        </p:grpSpPr>
        <p:sp>
          <p:nvSpPr>
            <p:cNvPr name="Freeform 3" id="3"/>
            <p:cNvSpPr/>
            <p:nvPr/>
          </p:nvSpPr>
          <p:spPr>
            <a:xfrm flipH="false" flipV="false" rot="0">
              <a:off x="0" y="0"/>
              <a:ext cx="4274726" cy="1796294"/>
            </a:xfrm>
            <a:custGeom>
              <a:avLst/>
              <a:gdLst/>
              <a:ahLst/>
              <a:cxnLst/>
              <a:rect r="r" b="b" t="t" l="l"/>
              <a:pathLst>
                <a:path h="1796294" w="4274726">
                  <a:moveTo>
                    <a:pt x="24327" y="0"/>
                  </a:moveTo>
                  <a:lnTo>
                    <a:pt x="4250399" y="0"/>
                  </a:lnTo>
                  <a:cubicBezTo>
                    <a:pt x="4263834" y="0"/>
                    <a:pt x="4274726" y="10891"/>
                    <a:pt x="4274726" y="24327"/>
                  </a:cubicBezTo>
                  <a:lnTo>
                    <a:pt x="4274726" y="1771967"/>
                  </a:lnTo>
                  <a:cubicBezTo>
                    <a:pt x="4274726" y="1778419"/>
                    <a:pt x="4272163" y="1784606"/>
                    <a:pt x="4267601" y="1789169"/>
                  </a:cubicBezTo>
                  <a:cubicBezTo>
                    <a:pt x="4263039" y="1793731"/>
                    <a:pt x="4256851" y="1796294"/>
                    <a:pt x="4250399" y="1796294"/>
                  </a:cubicBezTo>
                  <a:lnTo>
                    <a:pt x="24327" y="1796294"/>
                  </a:lnTo>
                  <a:cubicBezTo>
                    <a:pt x="10891" y="1796294"/>
                    <a:pt x="0" y="1785402"/>
                    <a:pt x="0" y="1771967"/>
                  </a:cubicBezTo>
                  <a:lnTo>
                    <a:pt x="0" y="24327"/>
                  </a:lnTo>
                  <a:cubicBezTo>
                    <a:pt x="0" y="10891"/>
                    <a:pt x="10891" y="0"/>
                    <a:pt x="24327" y="0"/>
                  </a:cubicBezTo>
                  <a:close/>
                </a:path>
              </a:pathLst>
            </a:custGeom>
            <a:solidFill>
              <a:srgbClr val="F1F2F2"/>
            </a:solidFill>
          </p:spPr>
        </p:sp>
        <p:sp>
          <p:nvSpPr>
            <p:cNvPr name="TextBox 4" id="4"/>
            <p:cNvSpPr txBox="true"/>
            <p:nvPr/>
          </p:nvSpPr>
          <p:spPr>
            <a:xfrm>
              <a:off x="0" y="-38100"/>
              <a:ext cx="4274726" cy="1834394"/>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455841" y="8740298"/>
            <a:ext cx="20004189" cy="1104251"/>
            <a:chOff x="0" y="0"/>
            <a:chExt cx="5268593" cy="290832"/>
          </a:xfrm>
        </p:grpSpPr>
        <p:sp>
          <p:nvSpPr>
            <p:cNvPr name="Freeform 6" id="6"/>
            <p:cNvSpPr/>
            <p:nvPr/>
          </p:nvSpPr>
          <p:spPr>
            <a:xfrm flipH="false" flipV="false" rot="0">
              <a:off x="0" y="0"/>
              <a:ext cx="5268593" cy="290832"/>
            </a:xfrm>
            <a:custGeom>
              <a:avLst/>
              <a:gdLst/>
              <a:ahLst/>
              <a:cxnLst/>
              <a:rect r="r" b="b" t="t" l="l"/>
              <a:pathLst>
                <a:path h="290832" w="5268593">
                  <a:moveTo>
                    <a:pt x="0" y="0"/>
                  </a:moveTo>
                  <a:lnTo>
                    <a:pt x="5268593" y="0"/>
                  </a:lnTo>
                  <a:lnTo>
                    <a:pt x="5268593" y="290832"/>
                  </a:lnTo>
                  <a:lnTo>
                    <a:pt x="0" y="290832"/>
                  </a:lnTo>
                  <a:close/>
                </a:path>
              </a:pathLst>
            </a:custGeom>
            <a:solidFill>
              <a:srgbClr val="DDDEDE"/>
            </a:solidFill>
          </p:spPr>
        </p:sp>
        <p:sp>
          <p:nvSpPr>
            <p:cNvPr name="TextBox 7" id="7"/>
            <p:cNvSpPr txBox="true"/>
            <p:nvPr/>
          </p:nvSpPr>
          <p:spPr>
            <a:xfrm>
              <a:off x="0" y="-38100"/>
              <a:ext cx="5268593" cy="328932"/>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2614676" y="451013"/>
            <a:ext cx="13431555" cy="1996075"/>
            <a:chOff x="0" y="0"/>
            <a:chExt cx="3537529" cy="525715"/>
          </a:xfrm>
        </p:grpSpPr>
        <p:sp>
          <p:nvSpPr>
            <p:cNvPr name="Freeform 9" id="9"/>
            <p:cNvSpPr/>
            <p:nvPr/>
          </p:nvSpPr>
          <p:spPr>
            <a:xfrm flipH="false" flipV="false" rot="0">
              <a:off x="0" y="0"/>
              <a:ext cx="3537529" cy="525715"/>
            </a:xfrm>
            <a:custGeom>
              <a:avLst/>
              <a:gdLst/>
              <a:ahLst/>
              <a:cxnLst/>
              <a:rect r="r" b="b" t="t" l="l"/>
              <a:pathLst>
                <a:path h="525715" w="3537529">
                  <a:moveTo>
                    <a:pt x="29396" y="0"/>
                  </a:moveTo>
                  <a:lnTo>
                    <a:pt x="3508132" y="0"/>
                  </a:lnTo>
                  <a:cubicBezTo>
                    <a:pt x="3524367" y="0"/>
                    <a:pt x="3537529" y="13161"/>
                    <a:pt x="3537529" y="29396"/>
                  </a:cubicBezTo>
                  <a:lnTo>
                    <a:pt x="3537529" y="496319"/>
                  </a:lnTo>
                  <a:cubicBezTo>
                    <a:pt x="3537529" y="512554"/>
                    <a:pt x="3524367" y="525715"/>
                    <a:pt x="3508132" y="525715"/>
                  </a:cubicBezTo>
                  <a:lnTo>
                    <a:pt x="29396" y="525715"/>
                  </a:lnTo>
                  <a:cubicBezTo>
                    <a:pt x="13161" y="525715"/>
                    <a:pt x="0" y="512554"/>
                    <a:pt x="0" y="496319"/>
                  </a:cubicBezTo>
                  <a:lnTo>
                    <a:pt x="0" y="29396"/>
                  </a:lnTo>
                  <a:cubicBezTo>
                    <a:pt x="0" y="13161"/>
                    <a:pt x="13161" y="0"/>
                    <a:pt x="29396" y="0"/>
                  </a:cubicBezTo>
                  <a:close/>
                </a:path>
              </a:pathLst>
            </a:custGeom>
            <a:solidFill>
              <a:srgbClr val="DDDEDE"/>
            </a:solidFill>
          </p:spPr>
        </p:sp>
        <p:sp>
          <p:nvSpPr>
            <p:cNvPr name="TextBox 10" id="10"/>
            <p:cNvSpPr txBox="true"/>
            <p:nvPr/>
          </p:nvSpPr>
          <p:spPr>
            <a:xfrm>
              <a:off x="0" y="-38100"/>
              <a:ext cx="3537529" cy="563815"/>
            </a:xfrm>
            <a:prstGeom prst="rect">
              <a:avLst/>
            </a:prstGeom>
          </p:spPr>
          <p:txBody>
            <a:bodyPr anchor="ctr" rtlCol="false" tIns="50800" lIns="50800" bIns="50800" rIns="50800"/>
            <a:lstStyle/>
            <a:p>
              <a:pPr algn="ctr">
                <a:lnSpc>
                  <a:spcPts val="2659"/>
                </a:lnSpc>
              </a:pPr>
            </a:p>
          </p:txBody>
        </p:sp>
      </p:grpSp>
      <p:sp>
        <p:nvSpPr>
          <p:cNvPr name="TextBox 11" id="11"/>
          <p:cNvSpPr txBox="true"/>
          <p:nvPr/>
        </p:nvSpPr>
        <p:spPr>
          <a:xfrm rot="0">
            <a:off x="1821688" y="2665934"/>
            <a:ext cx="15017531" cy="2114550"/>
          </a:xfrm>
          <a:prstGeom prst="rect">
            <a:avLst/>
          </a:prstGeom>
        </p:spPr>
        <p:txBody>
          <a:bodyPr anchor="t" rtlCol="false" tIns="0" lIns="0" bIns="0" rIns="0">
            <a:spAutoFit/>
          </a:bodyPr>
          <a:lstStyle/>
          <a:p>
            <a:pPr algn="l">
              <a:lnSpc>
                <a:spcPts val="4200"/>
              </a:lnSpc>
            </a:pPr>
            <a:r>
              <a:rPr lang="en-US" sz="3000">
                <a:solidFill>
                  <a:srgbClr val="000000"/>
                </a:solidFill>
                <a:latin typeface="Nunito"/>
                <a:ea typeface="Nunito"/>
                <a:cs typeface="Nunito"/>
                <a:sym typeface="Nunito"/>
              </a:rPr>
              <a:t>As you read briefly in </a:t>
            </a:r>
            <a:r>
              <a:rPr lang="en-US" sz="3000" u="sng">
                <a:solidFill>
                  <a:srgbClr val="000000"/>
                </a:solidFill>
                <a:latin typeface="Nunito"/>
                <a:ea typeface="Nunito"/>
                <a:cs typeface="Nunito"/>
                <a:sym typeface="Nunito"/>
                <a:hlinkClick r:id="rId2" tooltip="https://git-scm.com/book/en/v2/ch00/ch01-getting-started"/>
              </a:rPr>
              <a:t>Getting Started</a:t>
            </a:r>
            <a:r>
              <a:rPr lang="en-US" sz="3000">
                <a:solidFill>
                  <a:srgbClr val="000000"/>
                </a:solidFill>
                <a:latin typeface="Nunito"/>
                <a:ea typeface="Nunito"/>
                <a:cs typeface="Nunito"/>
                <a:sym typeface="Nunito"/>
              </a:rPr>
              <a:t>, you can specify Git configuration settings with the git config command. One of the first things you did was set up your name and email address:</a:t>
            </a:r>
          </a:p>
          <a:p>
            <a:pPr algn="l">
              <a:lnSpc>
                <a:spcPts val="4200"/>
              </a:lnSpc>
            </a:pPr>
          </a:p>
        </p:txBody>
      </p:sp>
      <p:sp>
        <p:nvSpPr>
          <p:cNvPr name="Freeform 12" id="12"/>
          <p:cNvSpPr/>
          <p:nvPr/>
        </p:nvSpPr>
        <p:spPr>
          <a:xfrm flipH="false" flipV="false" rot="4302480">
            <a:off x="16435990" y="335858"/>
            <a:ext cx="2722598" cy="2788509"/>
          </a:xfrm>
          <a:custGeom>
            <a:avLst/>
            <a:gdLst/>
            <a:ahLst/>
            <a:cxnLst/>
            <a:rect r="r" b="b" t="t" l="l"/>
            <a:pathLst>
              <a:path h="2788509" w="2722598">
                <a:moveTo>
                  <a:pt x="0" y="0"/>
                </a:moveTo>
                <a:lnTo>
                  <a:pt x="2722599" y="0"/>
                </a:lnTo>
                <a:lnTo>
                  <a:pt x="2722599" y="2788508"/>
                </a:lnTo>
                <a:lnTo>
                  <a:pt x="0" y="278850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3" id="13"/>
          <p:cNvSpPr/>
          <p:nvPr/>
        </p:nvSpPr>
        <p:spPr>
          <a:xfrm flipH="false" flipV="false" rot="0">
            <a:off x="3702684" y="4780484"/>
            <a:ext cx="10882632" cy="3003219"/>
          </a:xfrm>
          <a:custGeom>
            <a:avLst/>
            <a:gdLst/>
            <a:ahLst/>
            <a:cxnLst/>
            <a:rect r="r" b="b" t="t" l="l"/>
            <a:pathLst>
              <a:path h="3003219" w="10882632">
                <a:moveTo>
                  <a:pt x="0" y="0"/>
                </a:moveTo>
                <a:lnTo>
                  <a:pt x="10882632" y="0"/>
                </a:lnTo>
                <a:lnTo>
                  <a:pt x="10882632" y="3003218"/>
                </a:lnTo>
                <a:lnTo>
                  <a:pt x="0" y="3003218"/>
                </a:lnTo>
                <a:lnTo>
                  <a:pt x="0" y="0"/>
                </a:lnTo>
                <a:close/>
              </a:path>
            </a:pathLst>
          </a:custGeom>
          <a:blipFill>
            <a:blip r:embed="rId5"/>
            <a:stretch>
              <a:fillRect l="0" t="0" r="0" b="0"/>
            </a:stretch>
          </a:blipFill>
        </p:spPr>
      </p:sp>
      <p:sp>
        <p:nvSpPr>
          <p:cNvPr name="TextBox 14" id="14"/>
          <p:cNvSpPr txBox="true"/>
          <p:nvPr/>
        </p:nvSpPr>
        <p:spPr>
          <a:xfrm rot="0">
            <a:off x="2773119" y="843207"/>
            <a:ext cx="13114668" cy="886905"/>
          </a:xfrm>
          <a:prstGeom prst="rect">
            <a:avLst/>
          </a:prstGeom>
        </p:spPr>
        <p:txBody>
          <a:bodyPr anchor="t" rtlCol="false" tIns="0" lIns="0" bIns="0" rIns="0">
            <a:spAutoFit/>
          </a:bodyPr>
          <a:lstStyle/>
          <a:p>
            <a:pPr algn="ctr">
              <a:lnSpc>
                <a:spcPts val="7290"/>
              </a:lnSpc>
            </a:pPr>
            <a:r>
              <a:rPr lang="en-US" sz="5207">
                <a:solidFill>
                  <a:srgbClr val="000000"/>
                </a:solidFill>
                <a:latin typeface="Fredoka"/>
                <a:ea typeface="Fredoka"/>
                <a:cs typeface="Fredoka"/>
                <a:sym typeface="Fredoka"/>
              </a:rPr>
              <a:t>GIT CONFIGURATION</a:t>
            </a:r>
          </a:p>
        </p:txBody>
      </p:sp>
    </p:spTree>
  </p:cSld>
  <p:clrMapOvr>
    <a:masterClrMapping/>
  </p:clrMapOvr>
</p:sld>
</file>

<file path=ppt/slides/slide6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1919996"/>
            <a:ext cx="16230600" cy="6820302"/>
            <a:chOff x="0" y="0"/>
            <a:chExt cx="4274726" cy="1796294"/>
          </a:xfrm>
        </p:grpSpPr>
        <p:sp>
          <p:nvSpPr>
            <p:cNvPr name="Freeform 3" id="3"/>
            <p:cNvSpPr/>
            <p:nvPr/>
          </p:nvSpPr>
          <p:spPr>
            <a:xfrm flipH="false" flipV="false" rot="0">
              <a:off x="0" y="0"/>
              <a:ext cx="4274726" cy="1796294"/>
            </a:xfrm>
            <a:custGeom>
              <a:avLst/>
              <a:gdLst/>
              <a:ahLst/>
              <a:cxnLst/>
              <a:rect r="r" b="b" t="t" l="l"/>
              <a:pathLst>
                <a:path h="1796294" w="4274726">
                  <a:moveTo>
                    <a:pt x="24327" y="0"/>
                  </a:moveTo>
                  <a:lnTo>
                    <a:pt x="4250399" y="0"/>
                  </a:lnTo>
                  <a:cubicBezTo>
                    <a:pt x="4263834" y="0"/>
                    <a:pt x="4274726" y="10891"/>
                    <a:pt x="4274726" y="24327"/>
                  </a:cubicBezTo>
                  <a:lnTo>
                    <a:pt x="4274726" y="1771967"/>
                  </a:lnTo>
                  <a:cubicBezTo>
                    <a:pt x="4274726" y="1778419"/>
                    <a:pt x="4272163" y="1784606"/>
                    <a:pt x="4267601" y="1789169"/>
                  </a:cubicBezTo>
                  <a:cubicBezTo>
                    <a:pt x="4263039" y="1793731"/>
                    <a:pt x="4256851" y="1796294"/>
                    <a:pt x="4250399" y="1796294"/>
                  </a:cubicBezTo>
                  <a:lnTo>
                    <a:pt x="24327" y="1796294"/>
                  </a:lnTo>
                  <a:cubicBezTo>
                    <a:pt x="10891" y="1796294"/>
                    <a:pt x="0" y="1785402"/>
                    <a:pt x="0" y="1771967"/>
                  </a:cubicBezTo>
                  <a:lnTo>
                    <a:pt x="0" y="24327"/>
                  </a:lnTo>
                  <a:cubicBezTo>
                    <a:pt x="0" y="10891"/>
                    <a:pt x="10891" y="0"/>
                    <a:pt x="24327" y="0"/>
                  </a:cubicBezTo>
                  <a:close/>
                </a:path>
              </a:pathLst>
            </a:custGeom>
            <a:solidFill>
              <a:srgbClr val="F1F2F2"/>
            </a:solidFill>
          </p:spPr>
        </p:sp>
        <p:sp>
          <p:nvSpPr>
            <p:cNvPr name="TextBox 4" id="4"/>
            <p:cNvSpPr txBox="true"/>
            <p:nvPr/>
          </p:nvSpPr>
          <p:spPr>
            <a:xfrm>
              <a:off x="0" y="-38100"/>
              <a:ext cx="4274726" cy="1834394"/>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455841" y="8740298"/>
            <a:ext cx="20004189" cy="1104251"/>
            <a:chOff x="0" y="0"/>
            <a:chExt cx="5268593" cy="290832"/>
          </a:xfrm>
        </p:grpSpPr>
        <p:sp>
          <p:nvSpPr>
            <p:cNvPr name="Freeform 6" id="6"/>
            <p:cNvSpPr/>
            <p:nvPr/>
          </p:nvSpPr>
          <p:spPr>
            <a:xfrm flipH="false" flipV="false" rot="0">
              <a:off x="0" y="0"/>
              <a:ext cx="5268593" cy="290832"/>
            </a:xfrm>
            <a:custGeom>
              <a:avLst/>
              <a:gdLst/>
              <a:ahLst/>
              <a:cxnLst/>
              <a:rect r="r" b="b" t="t" l="l"/>
              <a:pathLst>
                <a:path h="290832" w="5268593">
                  <a:moveTo>
                    <a:pt x="0" y="0"/>
                  </a:moveTo>
                  <a:lnTo>
                    <a:pt x="5268593" y="0"/>
                  </a:lnTo>
                  <a:lnTo>
                    <a:pt x="5268593" y="290832"/>
                  </a:lnTo>
                  <a:lnTo>
                    <a:pt x="0" y="290832"/>
                  </a:lnTo>
                  <a:close/>
                </a:path>
              </a:pathLst>
            </a:custGeom>
            <a:solidFill>
              <a:srgbClr val="DDDEDE"/>
            </a:solidFill>
          </p:spPr>
        </p:sp>
        <p:sp>
          <p:nvSpPr>
            <p:cNvPr name="TextBox 7" id="7"/>
            <p:cNvSpPr txBox="true"/>
            <p:nvPr/>
          </p:nvSpPr>
          <p:spPr>
            <a:xfrm>
              <a:off x="0" y="-38100"/>
              <a:ext cx="5268593" cy="328932"/>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2614676" y="451013"/>
            <a:ext cx="13431555" cy="1996075"/>
            <a:chOff x="0" y="0"/>
            <a:chExt cx="3537529" cy="525715"/>
          </a:xfrm>
        </p:grpSpPr>
        <p:sp>
          <p:nvSpPr>
            <p:cNvPr name="Freeform 9" id="9"/>
            <p:cNvSpPr/>
            <p:nvPr/>
          </p:nvSpPr>
          <p:spPr>
            <a:xfrm flipH="false" flipV="false" rot="0">
              <a:off x="0" y="0"/>
              <a:ext cx="3537529" cy="525715"/>
            </a:xfrm>
            <a:custGeom>
              <a:avLst/>
              <a:gdLst/>
              <a:ahLst/>
              <a:cxnLst/>
              <a:rect r="r" b="b" t="t" l="l"/>
              <a:pathLst>
                <a:path h="525715" w="3537529">
                  <a:moveTo>
                    <a:pt x="29396" y="0"/>
                  </a:moveTo>
                  <a:lnTo>
                    <a:pt x="3508132" y="0"/>
                  </a:lnTo>
                  <a:cubicBezTo>
                    <a:pt x="3524367" y="0"/>
                    <a:pt x="3537529" y="13161"/>
                    <a:pt x="3537529" y="29396"/>
                  </a:cubicBezTo>
                  <a:lnTo>
                    <a:pt x="3537529" y="496319"/>
                  </a:lnTo>
                  <a:cubicBezTo>
                    <a:pt x="3537529" y="512554"/>
                    <a:pt x="3524367" y="525715"/>
                    <a:pt x="3508132" y="525715"/>
                  </a:cubicBezTo>
                  <a:lnTo>
                    <a:pt x="29396" y="525715"/>
                  </a:lnTo>
                  <a:cubicBezTo>
                    <a:pt x="13161" y="525715"/>
                    <a:pt x="0" y="512554"/>
                    <a:pt x="0" y="496319"/>
                  </a:cubicBezTo>
                  <a:lnTo>
                    <a:pt x="0" y="29396"/>
                  </a:lnTo>
                  <a:cubicBezTo>
                    <a:pt x="0" y="13161"/>
                    <a:pt x="13161" y="0"/>
                    <a:pt x="29396" y="0"/>
                  </a:cubicBezTo>
                  <a:close/>
                </a:path>
              </a:pathLst>
            </a:custGeom>
            <a:solidFill>
              <a:srgbClr val="DDDEDE"/>
            </a:solidFill>
          </p:spPr>
        </p:sp>
        <p:sp>
          <p:nvSpPr>
            <p:cNvPr name="TextBox 10" id="10"/>
            <p:cNvSpPr txBox="true"/>
            <p:nvPr/>
          </p:nvSpPr>
          <p:spPr>
            <a:xfrm>
              <a:off x="0" y="-38100"/>
              <a:ext cx="3537529" cy="563815"/>
            </a:xfrm>
            <a:prstGeom prst="rect">
              <a:avLst/>
            </a:prstGeom>
          </p:spPr>
          <p:txBody>
            <a:bodyPr anchor="ctr" rtlCol="false" tIns="50800" lIns="50800" bIns="50800" rIns="50800"/>
            <a:lstStyle/>
            <a:p>
              <a:pPr algn="ctr">
                <a:lnSpc>
                  <a:spcPts val="2659"/>
                </a:lnSpc>
              </a:pPr>
            </a:p>
          </p:txBody>
        </p:sp>
      </p:grpSp>
      <p:sp>
        <p:nvSpPr>
          <p:cNvPr name="Freeform 11" id="11"/>
          <p:cNvSpPr/>
          <p:nvPr/>
        </p:nvSpPr>
        <p:spPr>
          <a:xfrm flipH="false" flipV="false" rot="4302480">
            <a:off x="16435990" y="335858"/>
            <a:ext cx="2722598" cy="2788509"/>
          </a:xfrm>
          <a:custGeom>
            <a:avLst/>
            <a:gdLst/>
            <a:ahLst/>
            <a:cxnLst/>
            <a:rect r="r" b="b" t="t" l="l"/>
            <a:pathLst>
              <a:path h="2788509" w="2722598">
                <a:moveTo>
                  <a:pt x="0" y="0"/>
                </a:moveTo>
                <a:lnTo>
                  <a:pt x="2722599" y="0"/>
                </a:lnTo>
                <a:lnTo>
                  <a:pt x="2722599" y="2788508"/>
                </a:lnTo>
                <a:lnTo>
                  <a:pt x="0" y="278850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2" id="12"/>
          <p:cNvSpPr/>
          <p:nvPr/>
        </p:nvSpPr>
        <p:spPr>
          <a:xfrm flipH="false" flipV="false" rot="0">
            <a:off x="4453135" y="2732266"/>
            <a:ext cx="9381730" cy="5722855"/>
          </a:xfrm>
          <a:custGeom>
            <a:avLst/>
            <a:gdLst/>
            <a:ahLst/>
            <a:cxnLst/>
            <a:rect r="r" b="b" t="t" l="l"/>
            <a:pathLst>
              <a:path h="5722855" w="9381730">
                <a:moveTo>
                  <a:pt x="0" y="0"/>
                </a:moveTo>
                <a:lnTo>
                  <a:pt x="9381730" y="0"/>
                </a:lnTo>
                <a:lnTo>
                  <a:pt x="9381730" y="5722855"/>
                </a:lnTo>
                <a:lnTo>
                  <a:pt x="0" y="5722855"/>
                </a:lnTo>
                <a:lnTo>
                  <a:pt x="0" y="0"/>
                </a:lnTo>
                <a:close/>
              </a:path>
            </a:pathLst>
          </a:custGeom>
          <a:blipFill>
            <a:blip r:embed="rId4"/>
            <a:stretch>
              <a:fillRect l="0" t="0" r="0" b="0"/>
            </a:stretch>
          </a:blipFill>
        </p:spPr>
      </p:sp>
      <p:sp>
        <p:nvSpPr>
          <p:cNvPr name="TextBox 13" id="13"/>
          <p:cNvSpPr txBox="true"/>
          <p:nvPr/>
        </p:nvSpPr>
        <p:spPr>
          <a:xfrm rot="0">
            <a:off x="2773119" y="636259"/>
            <a:ext cx="13114668" cy="886905"/>
          </a:xfrm>
          <a:prstGeom prst="rect">
            <a:avLst/>
          </a:prstGeom>
        </p:spPr>
        <p:txBody>
          <a:bodyPr anchor="t" rtlCol="false" tIns="0" lIns="0" bIns="0" rIns="0">
            <a:spAutoFit/>
          </a:bodyPr>
          <a:lstStyle/>
          <a:p>
            <a:pPr algn="ctr">
              <a:lnSpc>
                <a:spcPts val="7290"/>
              </a:lnSpc>
            </a:pPr>
            <a:r>
              <a:rPr lang="en-US" sz="5207">
                <a:solidFill>
                  <a:srgbClr val="000000"/>
                </a:solidFill>
                <a:latin typeface="Fredoka"/>
                <a:ea typeface="Fredoka"/>
                <a:cs typeface="Fredoka"/>
                <a:sym typeface="Fredoka"/>
              </a:rPr>
              <a:t>GIT CONFIGURATION</a:t>
            </a:r>
          </a:p>
        </p:txBody>
      </p:sp>
    </p:spTree>
  </p:cSld>
  <p:clrMapOvr>
    <a:masterClrMapping/>
  </p:clrMapOvr>
</p:sld>
</file>

<file path=ppt/slides/slide6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1919996"/>
            <a:ext cx="16230600" cy="6820302"/>
            <a:chOff x="0" y="0"/>
            <a:chExt cx="4274726" cy="1796294"/>
          </a:xfrm>
        </p:grpSpPr>
        <p:sp>
          <p:nvSpPr>
            <p:cNvPr name="Freeform 3" id="3"/>
            <p:cNvSpPr/>
            <p:nvPr/>
          </p:nvSpPr>
          <p:spPr>
            <a:xfrm flipH="false" flipV="false" rot="0">
              <a:off x="0" y="0"/>
              <a:ext cx="4274726" cy="1796294"/>
            </a:xfrm>
            <a:custGeom>
              <a:avLst/>
              <a:gdLst/>
              <a:ahLst/>
              <a:cxnLst/>
              <a:rect r="r" b="b" t="t" l="l"/>
              <a:pathLst>
                <a:path h="1796294" w="4274726">
                  <a:moveTo>
                    <a:pt x="24327" y="0"/>
                  </a:moveTo>
                  <a:lnTo>
                    <a:pt x="4250399" y="0"/>
                  </a:lnTo>
                  <a:cubicBezTo>
                    <a:pt x="4263834" y="0"/>
                    <a:pt x="4274726" y="10891"/>
                    <a:pt x="4274726" y="24327"/>
                  </a:cubicBezTo>
                  <a:lnTo>
                    <a:pt x="4274726" y="1771967"/>
                  </a:lnTo>
                  <a:cubicBezTo>
                    <a:pt x="4274726" y="1778419"/>
                    <a:pt x="4272163" y="1784606"/>
                    <a:pt x="4267601" y="1789169"/>
                  </a:cubicBezTo>
                  <a:cubicBezTo>
                    <a:pt x="4263039" y="1793731"/>
                    <a:pt x="4256851" y="1796294"/>
                    <a:pt x="4250399" y="1796294"/>
                  </a:cubicBezTo>
                  <a:lnTo>
                    <a:pt x="24327" y="1796294"/>
                  </a:lnTo>
                  <a:cubicBezTo>
                    <a:pt x="10891" y="1796294"/>
                    <a:pt x="0" y="1785402"/>
                    <a:pt x="0" y="1771967"/>
                  </a:cubicBezTo>
                  <a:lnTo>
                    <a:pt x="0" y="24327"/>
                  </a:lnTo>
                  <a:cubicBezTo>
                    <a:pt x="0" y="10891"/>
                    <a:pt x="10891" y="0"/>
                    <a:pt x="24327" y="0"/>
                  </a:cubicBezTo>
                  <a:close/>
                </a:path>
              </a:pathLst>
            </a:custGeom>
            <a:solidFill>
              <a:srgbClr val="F1F2F2"/>
            </a:solidFill>
          </p:spPr>
        </p:sp>
        <p:sp>
          <p:nvSpPr>
            <p:cNvPr name="TextBox 4" id="4"/>
            <p:cNvSpPr txBox="true"/>
            <p:nvPr/>
          </p:nvSpPr>
          <p:spPr>
            <a:xfrm>
              <a:off x="0" y="-38100"/>
              <a:ext cx="4274726" cy="1834394"/>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455841" y="8740298"/>
            <a:ext cx="20004189" cy="1104251"/>
            <a:chOff x="0" y="0"/>
            <a:chExt cx="5268593" cy="290832"/>
          </a:xfrm>
        </p:grpSpPr>
        <p:sp>
          <p:nvSpPr>
            <p:cNvPr name="Freeform 6" id="6"/>
            <p:cNvSpPr/>
            <p:nvPr/>
          </p:nvSpPr>
          <p:spPr>
            <a:xfrm flipH="false" flipV="false" rot="0">
              <a:off x="0" y="0"/>
              <a:ext cx="5268593" cy="290832"/>
            </a:xfrm>
            <a:custGeom>
              <a:avLst/>
              <a:gdLst/>
              <a:ahLst/>
              <a:cxnLst/>
              <a:rect r="r" b="b" t="t" l="l"/>
              <a:pathLst>
                <a:path h="290832" w="5268593">
                  <a:moveTo>
                    <a:pt x="0" y="0"/>
                  </a:moveTo>
                  <a:lnTo>
                    <a:pt x="5268593" y="0"/>
                  </a:lnTo>
                  <a:lnTo>
                    <a:pt x="5268593" y="290832"/>
                  </a:lnTo>
                  <a:lnTo>
                    <a:pt x="0" y="290832"/>
                  </a:lnTo>
                  <a:close/>
                </a:path>
              </a:pathLst>
            </a:custGeom>
            <a:solidFill>
              <a:srgbClr val="DDDEDE"/>
            </a:solidFill>
          </p:spPr>
        </p:sp>
        <p:sp>
          <p:nvSpPr>
            <p:cNvPr name="TextBox 7" id="7"/>
            <p:cNvSpPr txBox="true"/>
            <p:nvPr/>
          </p:nvSpPr>
          <p:spPr>
            <a:xfrm>
              <a:off x="0" y="-38100"/>
              <a:ext cx="5268593" cy="328932"/>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2614676" y="451013"/>
            <a:ext cx="13431555" cy="1996075"/>
            <a:chOff x="0" y="0"/>
            <a:chExt cx="3537529" cy="525715"/>
          </a:xfrm>
        </p:grpSpPr>
        <p:sp>
          <p:nvSpPr>
            <p:cNvPr name="Freeform 9" id="9"/>
            <p:cNvSpPr/>
            <p:nvPr/>
          </p:nvSpPr>
          <p:spPr>
            <a:xfrm flipH="false" flipV="false" rot="0">
              <a:off x="0" y="0"/>
              <a:ext cx="3537529" cy="525715"/>
            </a:xfrm>
            <a:custGeom>
              <a:avLst/>
              <a:gdLst/>
              <a:ahLst/>
              <a:cxnLst/>
              <a:rect r="r" b="b" t="t" l="l"/>
              <a:pathLst>
                <a:path h="525715" w="3537529">
                  <a:moveTo>
                    <a:pt x="29396" y="0"/>
                  </a:moveTo>
                  <a:lnTo>
                    <a:pt x="3508132" y="0"/>
                  </a:lnTo>
                  <a:cubicBezTo>
                    <a:pt x="3524367" y="0"/>
                    <a:pt x="3537529" y="13161"/>
                    <a:pt x="3537529" y="29396"/>
                  </a:cubicBezTo>
                  <a:lnTo>
                    <a:pt x="3537529" y="496319"/>
                  </a:lnTo>
                  <a:cubicBezTo>
                    <a:pt x="3537529" y="512554"/>
                    <a:pt x="3524367" y="525715"/>
                    <a:pt x="3508132" y="525715"/>
                  </a:cubicBezTo>
                  <a:lnTo>
                    <a:pt x="29396" y="525715"/>
                  </a:lnTo>
                  <a:cubicBezTo>
                    <a:pt x="13161" y="525715"/>
                    <a:pt x="0" y="512554"/>
                    <a:pt x="0" y="496319"/>
                  </a:cubicBezTo>
                  <a:lnTo>
                    <a:pt x="0" y="29396"/>
                  </a:lnTo>
                  <a:cubicBezTo>
                    <a:pt x="0" y="13161"/>
                    <a:pt x="13161" y="0"/>
                    <a:pt x="29396" y="0"/>
                  </a:cubicBezTo>
                  <a:close/>
                </a:path>
              </a:pathLst>
            </a:custGeom>
            <a:solidFill>
              <a:srgbClr val="DDDEDE"/>
            </a:solidFill>
          </p:spPr>
        </p:sp>
        <p:sp>
          <p:nvSpPr>
            <p:cNvPr name="TextBox 10" id="10"/>
            <p:cNvSpPr txBox="true"/>
            <p:nvPr/>
          </p:nvSpPr>
          <p:spPr>
            <a:xfrm>
              <a:off x="0" y="-38100"/>
              <a:ext cx="3537529" cy="563815"/>
            </a:xfrm>
            <a:prstGeom prst="rect">
              <a:avLst/>
            </a:prstGeom>
          </p:spPr>
          <p:txBody>
            <a:bodyPr anchor="ctr" rtlCol="false" tIns="50800" lIns="50800" bIns="50800" rIns="50800"/>
            <a:lstStyle/>
            <a:p>
              <a:pPr algn="ctr">
                <a:lnSpc>
                  <a:spcPts val="2659"/>
                </a:lnSpc>
              </a:pPr>
            </a:p>
          </p:txBody>
        </p:sp>
      </p:grpSp>
      <p:sp>
        <p:nvSpPr>
          <p:cNvPr name="Freeform 11" id="11"/>
          <p:cNvSpPr/>
          <p:nvPr/>
        </p:nvSpPr>
        <p:spPr>
          <a:xfrm flipH="false" flipV="false" rot="4302480">
            <a:off x="16435990" y="335858"/>
            <a:ext cx="2722598" cy="2788509"/>
          </a:xfrm>
          <a:custGeom>
            <a:avLst/>
            <a:gdLst/>
            <a:ahLst/>
            <a:cxnLst/>
            <a:rect r="r" b="b" t="t" l="l"/>
            <a:pathLst>
              <a:path h="2788509" w="2722598">
                <a:moveTo>
                  <a:pt x="0" y="0"/>
                </a:moveTo>
                <a:lnTo>
                  <a:pt x="2722599" y="0"/>
                </a:lnTo>
                <a:lnTo>
                  <a:pt x="2722599" y="2788508"/>
                </a:lnTo>
                <a:lnTo>
                  <a:pt x="0" y="278850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2" id="12"/>
          <p:cNvSpPr/>
          <p:nvPr/>
        </p:nvSpPr>
        <p:spPr>
          <a:xfrm flipH="false" flipV="false" rot="0">
            <a:off x="5021827" y="2636034"/>
            <a:ext cx="8244346" cy="5915318"/>
          </a:xfrm>
          <a:custGeom>
            <a:avLst/>
            <a:gdLst/>
            <a:ahLst/>
            <a:cxnLst/>
            <a:rect r="r" b="b" t="t" l="l"/>
            <a:pathLst>
              <a:path h="5915318" w="8244346">
                <a:moveTo>
                  <a:pt x="0" y="0"/>
                </a:moveTo>
                <a:lnTo>
                  <a:pt x="8244346" y="0"/>
                </a:lnTo>
                <a:lnTo>
                  <a:pt x="8244346" y="5915318"/>
                </a:lnTo>
                <a:lnTo>
                  <a:pt x="0" y="5915318"/>
                </a:lnTo>
                <a:lnTo>
                  <a:pt x="0" y="0"/>
                </a:lnTo>
                <a:close/>
              </a:path>
            </a:pathLst>
          </a:custGeom>
          <a:blipFill>
            <a:blip r:embed="rId4"/>
            <a:stretch>
              <a:fillRect l="0" t="0" r="0" b="0"/>
            </a:stretch>
          </a:blipFill>
        </p:spPr>
      </p:sp>
      <p:sp>
        <p:nvSpPr>
          <p:cNvPr name="TextBox 13" id="13"/>
          <p:cNvSpPr txBox="true"/>
          <p:nvPr/>
        </p:nvSpPr>
        <p:spPr>
          <a:xfrm rot="0">
            <a:off x="2773119" y="636259"/>
            <a:ext cx="13114668" cy="886905"/>
          </a:xfrm>
          <a:prstGeom prst="rect">
            <a:avLst/>
          </a:prstGeom>
        </p:spPr>
        <p:txBody>
          <a:bodyPr anchor="t" rtlCol="false" tIns="0" lIns="0" bIns="0" rIns="0">
            <a:spAutoFit/>
          </a:bodyPr>
          <a:lstStyle/>
          <a:p>
            <a:pPr algn="ctr">
              <a:lnSpc>
                <a:spcPts val="7290"/>
              </a:lnSpc>
            </a:pPr>
            <a:r>
              <a:rPr lang="en-US" sz="5207">
                <a:solidFill>
                  <a:srgbClr val="000000"/>
                </a:solidFill>
                <a:latin typeface="Fredoka"/>
                <a:ea typeface="Fredoka"/>
                <a:cs typeface="Fredoka"/>
                <a:sym typeface="Fredoka"/>
              </a:rPr>
              <a:t>GIT CONFIGURATION</a:t>
            </a:r>
          </a:p>
        </p:txBody>
      </p:sp>
    </p:spTree>
  </p:cSld>
  <p:clrMapOvr>
    <a:masterClrMapping/>
  </p:clrMapOvr>
</p:sld>
</file>

<file path=ppt/slides/slide6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1919996"/>
            <a:ext cx="16230600" cy="6820302"/>
            <a:chOff x="0" y="0"/>
            <a:chExt cx="4274726" cy="1796294"/>
          </a:xfrm>
        </p:grpSpPr>
        <p:sp>
          <p:nvSpPr>
            <p:cNvPr name="Freeform 3" id="3"/>
            <p:cNvSpPr/>
            <p:nvPr/>
          </p:nvSpPr>
          <p:spPr>
            <a:xfrm flipH="false" flipV="false" rot="0">
              <a:off x="0" y="0"/>
              <a:ext cx="4274726" cy="1796294"/>
            </a:xfrm>
            <a:custGeom>
              <a:avLst/>
              <a:gdLst/>
              <a:ahLst/>
              <a:cxnLst/>
              <a:rect r="r" b="b" t="t" l="l"/>
              <a:pathLst>
                <a:path h="1796294" w="4274726">
                  <a:moveTo>
                    <a:pt x="24327" y="0"/>
                  </a:moveTo>
                  <a:lnTo>
                    <a:pt x="4250399" y="0"/>
                  </a:lnTo>
                  <a:cubicBezTo>
                    <a:pt x="4263834" y="0"/>
                    <a:pt x="4274726" y="10891"/>
                    <a:pt x="4274726" y="24327"/>
                  </a:cubicBezTo>
                  <a:lnTo>
                    <a:pt x="4274726" y="1771967"/>
                  </a:lnTo>
                  <a:cubicBezTo>
                    <a:pt x="4274726" y="1778419"/>
                    <a:pt x="4272163" y="1784606"/>
                    <a:pt x="4267601" y="1789169"/>
                  </a:cubicBezTo>
                  <a:cubicBezTo>
                    <a:pt x="4263039" y="1793731"/>
                    <a:pt x="4256851" y="1796294"/>
                    <a:pt x="4250399" y="1796294"/>
                  </a:cubicBezTo>
                  <a:lnTo>
                    <a:pt x="24327" y="1796294"/>
                  </a:lnTo>
                  <a:cubicBezTo>
                    <a:pt x="10891" y="1796294"/>
                    <a:pt x="0" y="1785402"/>
                    <a:pt x="0" y="1771967"/>
                  </a:cubicBezTo>
                  <a:lnTo>
                    <a:pt x="0" y="24327"/>
                  </a:lnTo>
                  <a:cubicBezTo>
                    <a:pt x="0" y="10891"/>
                    <a:pt x="10891" y="0"/>
                    <a:pt x="24327" y="0"/>
                  </a:cubicBezTo>
                  <a:close/>
                </a:path>
              </a:pathLst>
            </a:custGeom>
            <a:solidFill>
              <a:srgbClr val="F1F2F2"/>
            </a:solidFill>
          </p:spPr>
        </p:sp>
        <p:sp>
          <p:nvSpPr>
            <p:cNvPr name="TextBox 4" id="4"/>
            <p:cNvSpPr txBox="true"/>
            <p:nvPr/>
          </p:nvSpPr>
          <p:spPr>
            <a:xfrm>
              <a:off x="0" y="-38100"/>
              <a:ext cx="4274726" cy="1834394"/>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455841" y="8740298"/>
            <a:ext cx="20004189" cy="1104251"/>
            <a:chOff x="0" y="0"/>
            <a:chExt cx="5268593" cy="290832"/>
          </a:xfrm>
        </p:grpSpPr>
        <p:sp>
          <p:nvSpPr>
            <p:cNvPr name="Freeform 6" id="6"/>
            <p:cNvSpPr/>
            <p:nvPr/>
          </p:nvSpPr>
          <p:spPr>
            <a:xfrm flipH="false" flipV="false" rot="0">
              <a:off x="0" y="0"/>
              <a:ext cx="5268593" cy="290832"/>
            </a:xfrm>
            <a:custGeom>
              <a:avLst/>
              <a:gdLst/>
              <a:ahLst/>
              <a:cxnLst/>
              <a:rect r="r" b="b" t="t" l="l"/>
              <a:pathLst>
                <a:path h="290832" w="5268593">
                  <a:moveTo>
                    <a:pt x="0" y="0"/>
                  </a:moveTo>
                  <a:lnTo>
                    <a:pt x="5268593" y="0"/>
                  </a:lnTo>
                  <a:lnTo>
                    <a:pt x="5268593" y="290832"/>
                  </a:lnTo>
                  <a:lnTo>
                    <a:pt x="0" y="290832"/>
                  </a:lnTo>
                  <a:close/>
                </a:path>
              </a:pathLst>
            </a:custGeom>
            <a:solidFill>
              <a:srgbClr val="DDDEDE"/>
            </a:solidFill>
          </p:spPr>
        </p:sp>
        <p:sp>
          <p:nvSpPr>
            <p:cNvPr name="TextBox 7" id="7"/>
            <p:cNvSpPr txBox="true"/>
            <p:nvPr/>
          </p:nvSpPr>
          <p:spPr>
            <a:xfrm>
              <a:off x="0" y="-38100"/>
              <a:ext cx="5268593" cy="328932"/>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2614676" y="451013"/>
            <a:ext cx="13431555" cy="1996075"/>
            <a:chOff x="0" y="0"/>
            <a:chExt cx="3537529" cy="525715"/>
          </a:xfrm>
        </p:grpSpPr>
        <p:sp>
          <p:nvSpPr>
            <p:cNvPr name="Freeform 9" id="9"/>
            <p:cNvSpPr/>
            <p:nvPr/>
          </p:nvSpPr>
          <p:spPr>
            <a:xfrm flipH="false" flipV="false" rot="0">
              <a:off x="0" y="0"/>
              <a:ext cx="3537529" cy="525715"/>
            </a:xfrm>
            <a:custGeom>
              <a:avLst/>
              <a:gdLst/>
              <a:ahLst/>
              <a:cxnLst/>
              <a:rect r="r" b="b" t="t" l="l"/>
              <a:pathLst>
                <a:path h="525715" w="3537529">
                  <a:moveTo>
                    <a:pt x="29396" y="0"/>
                  </a:moveTo>
                  <a:lnTo>
                    <a:pt x="3508132" y="0"/>
                  </a:lnTo>
                  <a:cubicBezTo>
                    <a:pt x="3524367" y="0"/>
                    <a:pt x="3537529" y="13161"/>
                    <a:pt x="3537529" y="29396"/>
                  </a:cubicBezTo>
                  <a:lnTo>
                    <a:pt x="3537529" y="496319"/>
                  </a:lnTo>
                  <a:cubicBezTo>
                    <a:pt x="3537529" y="512554"/>
                    <a:pt x="3524367" y="525715"/>
                    <a:pt x="3508132" y="525715"/>
                  </a:cubicBezTo>
                  <a:lnTo>
                    <a:pt x="29396" y="525715"/>
                  </a:lnTo>
                  <a:cubicBezTo>
                    <a:pt x="13161" y="525715"/>
                    <a:pt x="0" y="512554"/>
                    <a:pt x="0" y="496319"/>
                  </a:cubicBezTo>
                  <a:lnTo>
                    <a:pt x="0" y="29396"/>
                  </a:lnTo>
                  <a:cubicBezTo>
                    <a:pt x="0" y="13161"/>
                    <a:pt x="13161" y="0"/>
                    <a:pt x="29396" y="0"/>
                  </a:cubicBezTo>
                  <a:close/>
                </a:path>
              </a:pathLst>
            </a:custGeom>
            <a:solidFill>
              <a:srgbClr val="DDDEDE"/>
            </a:solidFill>
          </p:spPr>
        </p:sp>
        <p:sp>
          <p:nvSpPr>
            <p:cNvPr name="TextBox 10" id="10"/>
            <p:cNvSpPr txBox="true"/>
            <p:nvPr/>
          </p:nvSpPr>
          <p:spPr>
            <a:xfrm>
              <a:off x="0" y="-38100"/>
              <a:ext cx="3537529" cy="563815"/>
            </a:xfrm>
            <a:prstGeom prst="rect">
              <a:avLst/>
            </a:prstGeom>
          </p:spPr>
          <p:txBody>
            <a:bodyPr anchor="ctr" rtlCol="false" tIns="50800" lIns="50800" bIns="50800" rIns="50800"/>
            <a:lstStyle/>
            <a:p>
              <a:pPr algn="ctr">
                <a:lnSpc>
                  <a:spcPts val="2659"/>
                </a:lnSpc>
              </a:pPr>
            </a:p>
          </p:txBody>
        </p:sp>
      </p:grpSp>
      <p:sp>
        <p:nvSpPr>
          <p:cNvPr name="Freeform 11" id="11"/>
          <p:cNvSpPr/>
          <p:nvPr/>
        </p:nvSpPr>
        <p:spPr>
          <a:xfrm flipH="false" flipV="false" rot="4302480">
            <a:off x="16435990" y="335858"/>
            <a:ext cx="2722598" cy="2788509"/>
          </a:xfrm>
          <a:custGeom>
            <a:avLst/>
            <a:gdLst/>
            <a:ahLst/>
            <a:cxnLst/>
            <a:rect r="r" b="b" t="t" l="l"/>
            <a:pathLst>
              <a:path h="2788509" w="2722598">
                <a:moveTo>
                  <a:pt x="0" y="0"/>
                </a:moveTo>
                <a:lnTo>
                  <a:pt x="2722599" y="0"/>
                </a:lnTo>
                <a:lnTo>
                  <a:pt x="2722599" y="2788508"/>
                </a:lnTo>
                <a:lnTo>
                  <a:pt x="0" y="278850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2" id="12"/>
          <p:cNvSpPr/>
          <p:nvPr/>
        </p:nvSpPr>
        <p:spPr>
          <a:xfrm flipH="false" flipV="false" rot="0">
            <a:off x="4267602" y="2759287"/>
            <a:ext cx="9752797" cy="5668813"/>
          </a:xfrm>
          <a:custGeom>
            <a:avLst/>
            <a:gdLst/>
            <a:ahLst/>
            <a:cxnLst/>
            <a:rect r="r" b="b" t="t" l="l"/>
            <a:pathLst>
              <a:path h="5668813" w="9752797">
                <a:moveTo>
                  <a:pt x="0" y="0"/>
                </a:moveTo>
                <a:lnTo>
                  <a:pt x="9752796" y="0"/>
                </a:lnTo>
                <a:lnTo>
                  <a:pt x="9752796" y="5668813"/>
                </a:lnTo>
                <a:lnTo>
                  <a:pt x="0" y="5668813"/>
                </a:lnTo>
                <a:lnTo>
                  <a:pt x="0" y="0"/>
                </a:lnTo>
                <a:close/>
              </a:path>
            </a:pathLst>
          </a:custGeom>
          <a:blipFill>
            <a:blip r:embed="rId4"/>
            <a:stretch>
              <a:fillRect l="0" t="0" r="0" b="0"/>
            </a:stretch>
          </a:blipFill>
        </p:spPr>
      </p:sp>
      <p:sp>
        <p:nvSpPr>
          <p:cNvPr name="TextBox 13" id="13"/>
          <p:cNvSpPr txBox="true"/>
          <p:nvPr/>
        </p:nvSpPr>
        <p:spPr>
          <a:xfrm rot="0">
            <a:off x="2773119" y="636259"/>
            <a:ext cx="13114668" cy="886905"/>
          </a:xfrm>
          <a:prstGeom prst="rect">
            <a:avLst/>
          </a:prstGeom>
        </p:spPr>
        <p:txBody>
          <a:bodyPr anchor="t" rtlCol="false" tIns="0" lIns="0" bIns="0" rIns="0">
            <a:spAutoFit/>
          </a:bodyPr>
          <a:lstStyle/>
          <a:p>
            <a:pPr algn="ctr">
              <a:lnSpc>
                <a:spcPts val="7290"/>
              </a:lnSpc>
            </a:pPr>
            <a:r>
              <a:rPr lang="en-US" sz="5207">
                <a:solidFill>
                  <a:srgbClr val="000000"/>
                </a:solidFill>
                <a:latin typeface="Fredoka"/>
                <a:ea typeface="Fredoka"/>
                <a:cs typeface="Fredoka"/>
                <a:sym typeface="Fredoka"/>
              </a:rPr>
              <a:t>GIT CONFIGURATION</a:t>
            </a:r>
          </a:p>
        </p:txBody>
      </p:sp>
    </p:spTree>
  </p:cSld>
  <p:clrMapOvr>
    <a:masterClrMapping/>
  </p:clrMapOvr>
</p:sld>
</file>

<file path=ppt/slides/slide6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1919996"/>
            <a:ext cx="16230600" cy="6820302"/>
            <a:chOff x="0" y="0"/>
            <a:chExt cx="4274726" cy="1796294"/>
          </a:xfrm>
        </p:grpSpPr>
        <p:sp>
          <p:nvSpPr>
            <p:cNvPr name="Freeform 3" id="3"/>
            <p:cNvSpPr/>
            <p:nvPr/>
          </p:nvSpPr>
          <p:spPr>
            <a:xfrm flipH="false" flipV="false" rot="0">
              <a:off x="0" y="0"/>
              <a:ext cx="4274726" cy="1796294"/>
            </a:xfrm>
            <a:custGeom>
              <a:avLst/>
              <a:gdLst/>
              <a:ahLst/>
              <a:cxnLst/>
              <a:rect r="r" b="b" t="t" l="l"/>
              <a:pathLst>
                <a:path h="1796294" w="4274726">
                  <a:moveTo>
                    <a:pt x="24327" y="0"/>
                  </a:moveTo>
                  <a:lnTo>
                    <a:pt x="4250399" y="0"/>
                  </a:lnTo>
                  <a:cubicBezTo>
                    <a:pt x="4263834" y="0"/>
                    <a:pt x="4274726" y="10891"/>
                    <a:pt x="4274726" y="24327"/>
                  </a:cubicBezTo>
                  <a:lnTo>
                    <a:pt x="4274726" y="1771967"/>
                  </a:lnTo>
                  <a:cubicBezTo>
                    <a:pt x="4274726" y="1778419"/>
                    <a:pt x="4272163" y="1784606"/>
                    <a:pt x="4267601" y="1789169"/>
                  </a:cubicBezTo>
                  <a:cubicBezTo>
                    <a:pt x="4263039" y="1793731"/>
                    <a:pt x="4256851" y="1796294"/>
                    <a:pt x="4250399" y="1796294"/>
                  </a:cubicBezTo>
                  <a:lnTo>
                    <a:pt x="24327" y="1796294"/>
                  </a:lnTo>
                  <a:cubicBezTo>
                    <a:pt x="10891" y="1796294"/>
                    <a:pt x="0" y="1785402"/>
                    <a:pt x="0" y="1771967"/>
                  </a:cubicBezTo>
                  <a:lnTo>
                    <a:pt x="0" y="24327"/>
                  </a:lnTo>
                  <a:cubicBezTo>
                    <a:pt x="0" y="10891"/>
                    <a:pt x="10891" y="0"/>
                    <a:pt x="24327" y="0"/>
                  </a:cubicBezTo>
                  <a:close/>
                </a:path>
              </a:pathLst>
            </a:custGeom>
            <a:solidFill>
              <a:srgbClr val="F1F2F2"/>
            </a:solidFill>
          </p:spPr>
        </p:sp>
        <p:sp>
          <p:nvSpPr>
            <p:cNvPr name="TextBox 4" id="4"/>
            <p:cNvSpPr txBox="true"/>
            <p:nvPr/>
          </p:nvSpPr>
          <p:spPr>
            <a:xfrm>
              <a:off x="0" y="-38100"/>
              <a:ext cx="4274726" cy="1834394"/>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455841" y="8740298"/>
            <a:ext cx="20004189" cy="1104251"/>
            <a:chOff x="0" y="0"/>
            <a:chExt cx="5268593" cy="290832"/>
          </a:xfrm>
        </p:grpSpPr>
        <p:sp>
          <p:nvSpPr>
            <p:cNvPr name="Freeform 6" id="6"/>
            <p:cNvSpPr/>
            <p:nvPr/>
          </p:nvSpPr>
          <p:spPr>
            <a:xfrm flipH="false" flipV="false" rot="0">
              <a:off x="0" y="0"/>
              <a:ext cx="5268593" cy="290832"/>
            </a:xfrm>
            <a:custGeom>
              <a:avLst/>
              <a:gdLst/>
              <a:ahLst/>
              <a:cxnLst/>
              <a:rect r="r" b="b" t="t" l="l"/>
              <a:pathLst>
                <a:path h="290832" w="5268593">
                  <a:moveTo>
                    <a:pt x="0" y="0"/>
                  </a:moveTo>
                  <a:lnTo>
                    <a:pt x="5268593" y="0"/>
                  </a:lnTo>
                  <a:lnTo>
                    <a:pt x="5268593" y="290832"/>
                  </a:lnTo>
                  <a:lnTo>
                    <a:pt x="0" y="290832"/>
                  </a:lnTo>
                  <a:close/>
                </a:path>
              </a:pathLst>
            </a:custGeom>
            <a:solidFill>
              <a:srgbClr val="DDDEDE"/>
            </a:solidFill>
          </p:spPr>
        </p:sp>
        <p:sp>
          <p:nvSpPr>
            <p:cNvPr name="TextBox 7" id="7"/>
            <p:cNvSpPr txBox="true"/>
            <p:nvPr/>
          </p:nvSpPr>
          <p:spPr>
            <a:xfrm>
              <a:off x="0" y="-38100"/>
              <a:ext cx="5268593" cy="328932"/>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2614676" y="451013"/>
            <a:ext cx="13431555" cy="1996075"/>
            <a:chOff x="0" y="0"/>
            <a:chExt cx="3537529" cy="525715"/>
          </a:xfrm>
        </p:grpSpPr>
        <p:sp>
          <p:nvSpPr>
            <p:cNvPr name="Freeform 9" id="9"/>
            <p:cNvSpPr/>
            <p:nvPr/>
          </p:nvSpPr>
          <p:spPr>
            <a:xfrm flipH="false" flipV="false" rot="0">
              <a:off x="0" y="0"/>
              <a:ext cx="3537529" cy="525715"/>
            </a:xfrm>
            <a:custGeom>
              <a:avLst/>
              <a:gdLst/>
              <a:ahLst/>
              <a:cxnLst/>
              <a:rect r="r" b="b" t="t" l="l"/>
              <a:pathLst>
                <a:path h="525715" w="3537529">
                  <a:moveTo>
                    <a:pt x="29396" y="0"/>
                  </a:moveTo>
                  <a:lnTo>
                    <a:pt x="3508132" y="0"/>
                  </a:lnTo>
                  <a:cubicBezTo>
                    <a:pt x="3524367" y="0"/>
                    <a:pt x="3537529" y="13161"/>
                    <a:pt x="3537529" y="29396"/>
                  </a:cubicBezTo>
                  <a:lnTo>
                    <a:pt x="3537529" y="496319"/>
                  </a:lnTo>
                  <a:cubicBezTo>
                    <a:pt x="3537529" y="512554"/>
                    <a:pt x="3524367" y="525715"/>
                    <a:pt x="3508132" y="525715"/>
                  </a:cubicBezTo>
                  <a:lnTo>
                    <a:pt x="29396" y="525715"/>
                  </a:lnTo>
                  <a:cubicBezTo>
                    <a:pt x="13161" y="525715"/>
                    <a:pt x="0" y="512554"/>
                    <a:pt x="0" y="496319"/>
                  </a:cubicBezTo>
                  <a:lnTo>
                    <a:pt x="0" y="29396"/>
                  </a:lnTo>
                  <a:cubicBezTo>
                    <a:pt x="0" y="13161"/>
                    <a:pt x="13161" y="0"/>
                    <a:pt x="29396" y="0"/>
                  </a:cubicBezTo>
                  <a:close/>
                </a:path>
              </a:pathLst>
            </a:custGeom>
            <a:solidFill>
              <a:srgbClr val="DDDEDE"/>
            </a:solidFill>
          </p:spPr>
        </p:sp>
        <p:sp>
          <p:nvSpPr>
            <p:cNvPr name="TextBox 10" id="10"/>
            <p:cNvSpPr txBox="true"/>
            <p:nvPr/>
          </p:nvSpPr>
          <p:spPr>
            <a:xfrm>
              <a:off x="0" y="-38100"/>
              <a:ext cx="3537529" cy="563815"/>
            </a:xfrm>
            <a:prstGeom prst="rect">
              <a:avLst/>
            </a:prstGeom>
          </p:spPr>
          <p:txBody>
            <a:bodyPr anchor="ctr" rtlCol="false" tIns="50800" lIns="50800" bIns="50800" rIns="50800"/>
            <a:lstStyle/>
            <a:p>
              <a:pPr algn="ctr">
                <a:lnSpc>
                  <a:spcPts val="2659"/>
                </a:lnSpc>
              </a:pPr>
            </a:p>
          </p:txBody>
        </p:sp>
      </p:grpSp>
      <p:sp>
        <p:nvSpPr>
          <p:cNvPr name="Freeform 11" id="11"/>
          <p:cNvSpPr/>
          <p:nvPr/>
        </p:nvSpPr>
        <p:spPr>
          <a:xfrm flipH="false" flipV="false" rot="4302480">
            <a:off x="16435990" y="335858"/>
            <a:ext cx="2722598" cy="2788509"/>
          </a:xfrm>
          <a:custGeom>
            <a:avLst/>
            <a:gdLst/>
            <a:ahLst/>
            <a:cxnLst/>
            <a:rect r="r" b="b" t="t" l="l"/>
            <a:pathLst>
              <a:path h="2788509" w="2722598">
                <a:moveTo>
                  <a:pt x="0" y="0"/>
                </a:moveTo>
                <a:lnTo>
                  <a:pt x="2722599" y="0"/>
                </a:lnTo>
                <a:lnTo>
                  <a:pt x="2722599" y="2788508"/>
                </a:lnTo>
                <a:lnTo>
                  <a:pt x="0" y="278850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2" id="12"/>
          <p:cNvSpPr/>
          <p:nvPr/>
        </p:nvSpPr>
        <p:spPr>
          <a:xfrm flipH="false" flipV="false" rot="0">
            <a:off x="3493371" y="2570607"/>
            <a:ext cx="11301259" cy="6046174"/>
          </a:xfrm>
          <a:custGeom>
            <a:avLst/>
            <a:gdLst/>
            <a:ahLst/>
            <a:cxnLst/>
            <a:rect r="r" b="b" t="t" l="l"/>
            <a:pathLst>
              <a:path h="6046174" w="11301259">
                <a:moveTo>
                  <a:pt x="0" y="0"/>
                </a:moveTo>
                <a:lnTo>
                  <a:pt x="11301258" y="0"/>
                </a:lnTo>
                <a:lnTo>
                  <a:pt x="11301258" y="6046173"/>
                </a:lnTo>
                <a:lnTo>
                  <a:pt x="0" y="6046173"/>
                </a:lnTo>
                <a:lnTo>
                  <a:pt x="0" y="0"/>
                </a:lnTo>
                <a:close/>
              </a:path>
            </a:pathLst>
          </a:custGeom>
          <a:blipFill>
            <a:blip r:embed="rId4"/>
            <a:stretch>
              <a:fillRect l="0" t="0" r="0" b="0"/>
            </a:stretch>
          </a:blipFill>
        </p:spPr>
      </p:sp>
      <p:sp>
        <p:nvSpPr>
          <p:cNvPr name="TextBox 13" id="13"/>
          <p:cNvSpPr txBox="true"/>
          <p:nvPr/>
        </p:nvSpPr>
        <p:spPr>
          <a:xfrm rot="0">
            <a:off x="2773119" y="636259"/>
            <a:ext cx="13114668" cy="886905"/>
          </a:xfrm>
          <a:prstGeom prst="rect">
            <a:avLst/>
          </a:prstGeom>
        </p:spPr>
        <p:txBody>
          <a:bodyPr anchor="t" rtlCol="false" tIns="0" lIns="0" bIns="0" rIns="0">
            <a:spAutoFit/>
          </a:bodyPr>
          <a:lstStyle/>
          <a:p>
            <a:pPr algn="ctr">
              <a:lnSpc>
                <a:spcPts val="7290"/>
              </a:lnSpc>
            </a:pPr>
            <a:r>
              <a:rPr lang="en-US" sz="5207">
                <a:solidFill>
                  <a:srgbClr val="000000"/>
                </a:solidFill>
                <a:latin typeface="Fredoka"/>
                <a:ea typeface="Fredoka"/>
                <a:cs typeface="Fredoka"/>
                <a:sym typeface="Fredoka"/>
              </a:rPr>
              <a:t>GIT CONFIGURATION</a:t>
            </a:r>
          </a:p>
        </p:txBody>
      </p:sp>
    </p:spTree>
  </p:cSld>
  <p:clrMapOvr>
    <a:masterClrMapping/>
  </p:clrMapOvr>
</p:sld>
</file>

<file path=ppt/slides/slide6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1919996"/>
            <a:ext cx="16230600" cy="6820302"/>
            <a:chOff x="0" y="0"/>
            <a:chExt cx="4274726" cy="1796294"/>
          </a:xfrm>
        </p:grpSpPr>
        <p:sp>
          <p:nvSpPr>
            <p:cNvPr name="Freeform 3" id="3"/>
            <p:cNvSpPr/>
            <p:nvPr/>
          </p:nvSpPr>
          <p:spPr>
            <a:xfrm flipH="false" flipV="false" rot="0">
              <a:off x="0" y="0"/>
              <a:ext cx="4274726" cy="1796294"/>
            </a:xfrm>
            <a:custGeom>
              <a:avLst/>
              <a:gdLst/>
              <a:ahLst/>
              <a:cxnLst/>
              <a:rect r="r" b="b" t="t" l="l"/>
              <a:pathLst>
                <a:path h="1796294" w="4274726">
                  <a:moveTo>
                    <a:pt x="24327" y="0"/>
                  </a:moveTo>
                  <a:lnTo>
                    <a:pt x="4250399" y="0"/>
                  </a:lnTo>
                  <a:cubicBezTo>
                    <a:pt x="4263834" y="0"/>
                    <a:pt x="4274726" y="10891"/>
                    <a:pt x="4274726" y="24327"/>
                  </a:cubicBezTo>
                  <a:lnTo>
                    <a:pt x="4274726" y="1771967"/>
                  </a:lnTo>
                  <a:cubicBezTo>
                    <a:pt x="4274726" y="1778419"/>
                    <a:pt x="4272163" y="1784606"/>
                    <a:pt x="4267601" y="1789169"/>
                  </a:cubicBezTo>
                  <a:cubicBezTo>
                    <a:pt x="4263039" y="1793731"/>
                    <a:pt x="4256851" y="1796294"/>
                    <a:pt x="4250399" y="1796294"/>
                  </a:cubicBezTo>
                  <a:lnTo>
                    <a:pt x="24327" y="1796294"/>
                  </a:lnTo>
                  <a:cubicBezTo>
                    <a:pt x="10891" y="1796294"/>
                    <a:pt x="0" y="1785402"/>
                    <a:pt x="0" y="1771967"/>
                  </a:cubicBezTo>
                  <a:lnTo>
                    <a:pt x="0" y="24327"/>
                  </a:lnTo>
                  <a:cubicBezTo>
                    <a:pt x="0" y="10891"/>
                    <a:pt x="10891" y="0"/>
                    <a:pt x="24327" y="0"/>
                  </a:cubicBezTo>
                  <a:close/>
                </a:path>
              </a:pathLst>
            </a:custGeom>
            <a:solidFill>
              <a:srgbClr val="F1F2F2"/>
            </a:solidFill>
          </p:spPr>
        </p:sp>
        <p:sp>
          <p:nvSpPr>
            <p:cNvPr name="TextBox 4" id="4"/>
            <p:cNvSpPr txBox="true"/>
            <p:nvPr/>
          </p:nvSpPr>
          <p:spPr>
            <a:xfrm>
              <a:off x="0" y="-38100"/>
              <a:ext cx="4274726" cy="1834394"/>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455841" y="8740298"/>
            <a:ext cx="20004189" cy="1104251"/>
            <a:chOff x="0" y="0"/>
            <a:chExt cx="5268593" cy="290832"/>
          </a:xfrm>
        </p:grpSpPr>
        <p:sp>
          <p:nvSpPr>
            <p:cNvPr name="Freeform 6" id="6"/>
            <p:cNvSpPr/>
            <p:nvPr/>
          </p:nvSpPr>
          <p:spPr>
            <a:xfrm flipH="false" flipV="false" rot="0">
              <a:off x="0" y="0"/>
              <a:ext cx="5268593" cy="290832"/>
            </a:xfrm>
            <a:custGeom>
              <a:avLst/>
              <a:gdLst/>
              <a:ahLst/>
              <a:cxnLst/>
              <a:rect r="r" b="b" t="t" l="l"/>
              <a:pathLst>
                <a:path h="290832" w="5268593">
                  <a:moveTo>
                    <a:pt x="0" y="0"/>
                  </a:moveTo>
                  <a:lnTo>
                    <a:pt x="5268593" y="0"/>
                  </a:lnTo>
                  <a:lnTo>
                    <a:pt x="5268593" y="290832"/>
                  </a:lnTo>
                  <a:lnTo>
                    <a:pt x="0" y="290832"/>
                  </a:lnTo>
                  <a:close/>
                </a:path>
              </a:pathLst>
            </a:custGeom>
            <a:solidFill>
              <a:srgbClr val="DDDEDE"/>
            </a:solidFill>
          </p:spPr>
        </p:sp>
        <p:sp>
          <p:nvSpPr>
            <p:cNvPr name="TextBox 7" id="7"/>
            <p:cNvSpPr txBox="true"/>
            <p:nvPr/>
          </p:nvSpPr>
          <p:spPr>
            <a:xfrm>
              <a:off x="0" y="-38100"/>
              <a:ext cx="5268593" cy="328932"/>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2614676" y="451013"/>
            <a:ext cx="13431555" cy="1996075"/>
            <a:chOff x="0" y="0"/>
            <a:chExt cx="3537529" cy="525715"/>
          </a:xfrm>
        </p:grpSpPr>
        <p:sp>
          <p:nvSpPr>
            <p:cNvPr name="Freeform 9" id="9"/>
            <p:cNvSpPr/>
            <p:nvPr/>
          </p:nvSpPr>
          <p:spPr>
            <a:xfrm flipH="false" flipV="false" rot="0">
              <a:off x="0" y="0"/>
              <a:ext cx="3537529" cy="525715"/>
            </a:xfrm>
            <a:custGeom>
              <a:avLst/>
              <a:gdLst/>
              <a:ahLst/>
              <a:cxnLst/>
              <a:rect r="r" b="b" t="t" l="l"/>
              <a:pathLst>
                <a:path h="525715" w="3537529">
                  <a:moveTo>
                    <a:pt x="29396" y="0"/>
                  </a:moveTo>
                  <a:lnTo>
                    <a:pt x="3508132" y="0"/>
                  </a:lnTo>
                  <a:cubicBezTo>
                    <a:pt x="3524367" y="0"/>
                    <a:pt x="3537529" y="13161"/>
                    <a:pt x="3537529" y="29396"/>
                  </a:cubicBezTo>
                  <a:lnTo>
                    <a:pt x="3537529" y="496319"/>
                  </a:lnTo>
                  <a:cubicBezTo>
                    <a:pt x="3537529" y="512554"/>
                    <a:pt x="3524367" y="525715"/>
                    <a:pt x="3508132" y="525715"/>
                  </a:cubicBezTo>
                  <a:lnTo>
                    <a:pt x="29396" y="525715"/>
                  </a:lnTo>
                  <a:cubicBezTo>
                    <a:pt x="13161" y="525715"/>
                    <a:pt x="0" y="512554"/>
                    <a:pt x="0" y="496319"/>
                  </a:cubicBezTo>
                  <a:lnTo>
                    <a:pt x="0" y="29396"/>
                  </a:lnTo>
                  <a:cubicBezTo>
                    <a:pt x="0" y="13161"/>
                    <a:pt x="13161" y="0"/>
                    <a:pt x="29396" y="0"/>
                  </a:cubicBezTo>
                  <a:close/>
                </a:path>
              </a:pathLst>
            </a:custGeom>
            <a:solidFill>
              <a:srgbClr val="DDDEDE"/>
            </a:solidFill>
          </p:spPr>
        </p:sp>
        <p:sp>
          <p:nvSpPr>
            <p:cNvPr name="TextBox 10" id="10"/>
            <p:cNvSpPr txBox="true"/>
            <p:nvPr/>
          </p:nvSpPr>
          <p:spPr>
            <a:xfrm>
              <a:off x="0" y="-38100"/>
              <a:ext cx="3537529" cy="563815"/>
            </a:xfrm>
            <a:prstGeom prst="rect">
              <a:avLst/>
            </a:prstGeom>
          </p:spPr>
          <p:txBody>
            <a:bodyPr anchor="ctr" rtlCol="false" tIns="50800" lIns="50800" bIns="50800" rIns="50800"/>
            <a:lstStyle/>
            <a:p>
              <a:pPr algn="ctr">
                <a:lnSpc>
                  <a:spcPts val="2659"/>
                </a:lnSpc>
              </a:pPr>
            </a:p>
          </p:txBody>
        </p:sp>
      </p:grpSp>
      <p:sp>
        <p:nvSpPr>
          <p:cNvPr name="Freeform 11" id="11"/>
          <p:cNvSpPr/>
          <p:nvPr/>
        </p:nvSpPr>
        <p:spPr>
          <a:xfrm flipH="false" flipV="false" rot="4302480">
            <a:off x="16435990" y="335858"/>
            <a:ext cx="2722598" cy="2788509"/>
          </a:xfrm>
          <a:custGeom>
            <a:avLst/>
            <a:gdLst/>
            <a:ahLst/>
            <a:cxnLst/>
            <a:rect r="r" b="b" t="t" l="l"/>
            <a:pathLst>
              <a:path h="2788509" w="2722598">
                <a:moveTo>
                  <a:pt x="0" y="0"/>
                </a:moveTo>
                <a:lnTo>
                  <a:pt x="2722599" y="0"/>
                </a:lnTo>
                <a:lnTo>
                  <a:pt x="2722599" y="2788508"/>
                </a:lnTo>
                <a:lnTo>
                  <a:pt x="0" y="278850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2" id="12"/>
          <p:cNvSpPr/>
          <p:nvPr/>
        </p:nvSpPr>
        <p:spPr>
          <a:xfrm flipH="false" flipV="false" rot="0">
            <a:off x="5099591" y="2621053"/>
            <a:ext cx="8088817" cy="5945281"/>
          </a:xfrm>
          <a:custGeom>
            <a:avLst/>
            <a:gdLst/>
            <a:ahLst/>
            <a:cxnLst/>
            <a:rect r="r" b="b" t="t" l="l"/>
            <a:pathLst>
              <a:path h="5945281" w="8088817">
                <a:moveTo>
                  <a:pt x="0" y="0"/>
                </a:moveTo>
                <a:lnTo>
                  <a:pt x="8088818" y="0"/>
                </a:lnTo>
                <a:lnTo>
                  <a:pt x="8088818" y="5945281"/>
                </a:lnTo>
                <a:lnTo>
                  <a:pt x="0" y="5945281"/>
                </a:lnTo>
                <a:lnTo>
                  <a:pt x="0" y="0"/>
                </a:lnTo>
                <a:close/>
              </a:path>
            </a:pathLst>
          </a:custGeom>
          <a:blipFill>
            <a:blip r:embed="rId4"/>
            <a:stretch>
              <a:fillRect l="0" t="0" r="0" b="0"/>
            </a:stretch>
          </a:blipFill>
        </p:spPr>
      </p:sp>
      <p:sp>
        <p:nvSpPr>
          <p:cNvPr name="TextBox 13" id="13"/>
          <p:cNvSpPr txBox="true"/>
          <p:nvPr/>
        </p:nvSpPr>
        <p:spPr>
          <a:xfrm rot="0">
            <a:off x="2773119" y="636259"/>
            <a:ext cx="13114668" cy="886905"/>
          </a:xfrm>
          <a:prstGeom prst="rect">
            <a:avLst/>
          </a:prstGeom>
        </p:spPr>
        <p:txBody>
          <a:bodyPr anchor="t" rtlCol="false" tIns="0" lIns="0" bIns="0" rIns="0">
            <a:spAutoFit/>
          </a:bodyPr>
          <a:lstStyle/>
          <a:p>
            <a:pPr algn="ctr">
              <a:lnSpc>
                <a:spcPts val="7290"/>
              </a:lnSpc>
            </a:pPr>
            <a:r>
              <a:rPr lang="en-US" sz="5207">
                <a:solidFill>
                  <a:srgbClr val="000000"/>
                </a:solidFill>
                <a:latin typeface="Fredoka"/>
                <a:ea typeface="Fredoka"/>
                <a:cs typeface="Fredoka"/>
                <a:sym typeface="Fredoka"/>
              </a:rPr>
              <a:t>GIT CONFIGURATION</a:t>
            </a:r>
          </a:p>
        </p:txBody>
      </p:sp>
    </p:spTree>
  </p:cSld>
  <p:clrMapOvr>
    <a:masterClrMapping/>
  </p:clrMapOvr>
</p:sld>
</file>

<file path=ppt/slides/slide6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1919996"/>
            <a:ext cx="16230600" cy="7723932"/>
            <a:chOff x="0" y="0"/>
            <a:chExt cx="4274726" cy="2034287"/>
          </a:xfrm>
        </p:grpSpPr>
        <p:sp>
          <p:nvSpPr>
            <p:cNvPr name="Freeform 3" id="3"/>
            <p:cNvSpPr/>
            <p:nvPr/>
          </p:nvSpPr>
          <p:spPr>
            <a:xfrm flipH="false" flipV="false" rot="0">
              <a:off x="0" y="0"/>
              <a:ext cx="4274726" cy="2034286"/>
            </a:xfrm>
            <a:custGeom>
              <a:avLst/>
              <a:gdLst/>
              <a:ahLst/>
              <a:cxnLst/>
              <a:rect r="r" b="b" t="t" l="l"/>
              <a:pathLst>
                <a:path h="2034286" w="4274726">
                  <a:moveTo>
                    <a:pt x="24327" y="0"/>
                  </a:moveTo>
                  <a:lnTo>
                    <a:pt x="4250399" y="0"/>
                  </a:lnTo>
                  <a:cubicBezTo>
                    <a:pt x="4263834" y="0"/>
                    <a:pt x="4274726" y="10891"/>
                    <a:pt x="4274726" y="24327"/>
                  </a:cubicBezTo>
                  <a:lnTo>
                    <a:pt x="4274726" y="2009960"/>
                  </a:lnTo>
                  <a:cubicBezTo>
                    <a:pt x="4274726" y="2023395"/>
                    <a:pt x="4263834" y="2034286"/>
                    <a:pt x="4250399" y="2034286"/>
                  </a:cubicBezTo>
                  <a:lnTo>
                    <a:pt x="24327" y="2034286"/>
                  </a:lnTo>
                  <a:cubicBezTo>
                    <a:pt x="10891" y="2034286"/>
                    <a:pt x="0" y="2023395"/>
                    <a:pt x="0" y="2009960"/>
                  </a:cubicBezTo>
                  <a:lnTo>
                    <a:pt x="0" y="24327"/>
                  </a:lnTo>
                  <a:cubicBezTo>
                    <a:pt x="0" y="10891"/>
                    <a:pt x="10891" y="0"/>
                    <a:pt x="24327" y="0"/>
                  </a:cubicBezTo>
                  <a:close/>
                </a:path>
              </a:pathLst>
            </a:custGeom>
            <a:solidFill>
              <a:srgbClr val="F1F2F2"/>
            </a:solidFill>
          </p:spPr>
        </p:sp>
        <p:sp>
          <p:nvSpPr>
            <p:cNvPr name="TextBox 4" id="4"/>
            <p:cNvSpPr txBox="true"/>
            <p:nvPr/>
          </p:nvSpPr>
          <p:spPr>
            <a:xfrm>
              <a:off x="0" y="-38100"/>
              <a:ext cx="4274726" cy="2072387"/>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2614676" y="451013"/>
            <a:ext cx="13431555" cy="1996075"/>
            <a:chOff x="0" y="0"/>
            <a:chExt cx="3537529" cy="525715"/>
          </a:xfrm>
        </p:grpSpPr>
        <p:sp>
          <p:nvSpPr>
            <p:cNvPr name="Freeform 6" id="6"/>
            <p:cNvSpPr/>
            <p:nvPr/>
          </p:nvSpPr>
          <p:spPr>
            <a:xfrm flipH="false" flipV="false" rot="0">
              <a:off x="0" y="0"/>
              <a:ext cx="3537529" cy="525715"/>
            </a:xfrm>
            <a:custGeom>
              <a:avLst/>
              <a:gdLst/>
              <a:ahLst/>
              <a:cxnLst/>
              <a:rect r="r" b="b" t="t" l="l"/>
              <a:pathLst>
                <a:path h="525715" w="3537529">
                  <a:moveTo>
                    <a:pt x="29396" y="0"/>
                  </a:moveTo>
                  <a:lnTo>
                    <a:pt x="3508132" y="0"/>
                  </a:lnTo>
                  <a:cubicBezTo>
                    <a:pt x="3524367" y="0"/>
                    <a:pt x="3537529" y="13161"/>
                    <a:pt x="3537529" y="29396"/>
                  </a:cubicBezTo>
                  <a:lnTo>
                    <a:pt x="3537529" y="496319"/>
                  </a:lnTo>
                  <a:cubicBezTo>
                    <a:pt x="3537529" y="512554"/>
                    <a:pt x="3524367" y="525715"/>
                    <a:pt x="3508132" y="525715"/>
                  </a:cubicBezTo>
                  <a:lnTo>
                    <a:pt x="29396" y="525715"/>
                  </a:lnTo>
                  <a:cubicBezTo>
                    <a:pt x="13161" y="525715"/>
                    <a:pt x="0" y="512554"/>
                    <a:pt x="0" y="496319"/>
                  </a:cubicBezTo>
                  <a:lnTo>
                    <a:pt x="0" y="29396"/>
                  </a:lnTo>
                  <a:cubicBezTo>
                    <a:pt x="0" y="13161"/>
                    <a:pt x="13161" y="0"/>
                    <a:pt x="29396" y="0"/>
                  </a:cubicBezTo>
                  <a:close/>
                </a:path>
              </a:pathLst>
            </a:custGeom>
            <a:solidFill>
              <a:srgbClr val="DDDEDE"/>
            </a:solidFill>
          </p:spPr>
        </p:sp>
        <p:sp>
          <p:nvSpPr>
            <p:cNvPr name="TextBox 7" id="7"/>
            <p:cNvSpPr txBox="true"/>
            <p:nvPr/>
          </p:nvSpPr>
          <p:spPr>
            <a:xfrm>
              <a:off x="0" y="-38100"/>
              <a:ext cx="3537529" cy="563815"/>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4302480">
            <a:off x="16435990" y="335858"/>
            <a:ext cx="2722598" cy="2788509"/>
          </a:xfrm>
          <a:custGeom>
            <a:avLst/>
            <a:gdLst/>
            <a:ahLst/>
            <a:cxnLst/>
            <a:rect r="r" b="b" t="t" l="l"/>
            <a:pathLst>
              <a:path h="2788509" w="2722598">
                <a:moveTo>
                  <a:pt x="0" y="0"/>
                </a:moveTo>
                <a:lnTo>
                  <a:pt x="2722599" y="0"/>
                </a:lnTo>
                <a:lnTo>
                  <a:pt x="2722599" y="2788508"/>
                </a:lnTo>
                <a:lnTo>
                  <a:pt x="0" y="278850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5544464" y="2915848"/>
            <a:ext cx="7199072" cy="6137209"/>
          </a:xfrm>
          <a:custGeom>
            <a:avLst/>
            <a:gdLst/>
            <a:ahLst/>
            <a:cxnLst/>
            <a:rect r="r" b="b" t="t" l="l"/>
            <a:pathLst>
              <a:path h="6137209" w="7199072">
                <a:moveTo>
                  <a:pt x="0" y="0"/>
                </a:moveTo>
                <a:lnTo>
                  <a:pt x="7199072" y="0"/>
                </a:lnTo>
                <a:lnTo>
                  <a:pt x="7199072" y="6137208"/>
                </a:lnTo>
                <a:lnTo>
                  <a:pt x="0" y="6137208"/>
                </a:lnTo>
                <a:lnTo>
                  <a:pt x="0" y="0"/>
                </a:lnTo>
                <a:close/>
              </a:path>
            </a:pathLst>
          </a:custGeom>
          <a:blipFill>
            <a:blip r:embed="rId4"/>
            <a:stretch>
              <a:fillRect l="0" t="0" r="0" b="0"/>
            </a:stretch>
          </a:blipFill>
        </p:spPr>
      </p:sp>
      <p:sp>
        <p:nvSpPr>
          <p:cNvPr name="TextBox 10" id="10"/>
          <p:cNvSpPr txBox="true"/>
          <p:nvPr/>
        </p:nvSpPr>
        <p:spPr>
          <a:xfrm rot="0">
            <a:off x="2773119" y="636259"/>
            <a:ext cx="13114668" cy="886905"/>
          </a:xfrm>
          <a:prstGeom prst="rect">
            <a:avLst/>
          </a:prstGeom>
        </p:spPr>
        <p:txBody>
          <a:bodyPr anchor="t" rtlCol="false" tIns="0" lIns="0" bIns="0" rIns="0">
            <a:spAutoFit/>
          </a:bodyPr>
          <a:lstStyle/>
          <a:p>
            <a:pPr algn="ctr">
              <a:lnSpc>
                <a:spcPts val="7290"/>
              </a:lnSpc>
            </a:pPr>
            <a:r>
              <a:rPr lang="en-US" sz="5207">
                <a:solidFill>
                  <a:srgbClr val="000000"/>
                </a:solidFill>
                <a:latin typeface="Fredoka"/>
                <a:ea typeface="Fredoka"/>
                <a:cs typeface="Fredoka"/>
                <a:sym typeface="Fredoka"/>
              </a:rPr>
              <a:t>GIT CONFIGURATION</a:t>
            </a:r>
          </a:p>
        </p:txBody>
      </p:sp>
    </p:spTree>
  </p:cSld>
  <p:clrMapOvr>
    <a:masterClrMapping/>
  </p:clrMapOvr>
</p:sld>
</file>

<file path=ppt/slides/slide6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1919996"/>
            <a:ext cx="16230600" cy="6820302"/>
            <a:chOff x="0" y="0"/>
            <a:chExt cx="4274726" cy="1796294"/>
          </a:xfrm>
        </p:grpSpPr>
        <p:sp>
          <p:nvSpPr>
            <p:cNvPr name="Freeform 3" id="3"/>
            <p:cNvSpPr/>
            <p:nvPr/>
          </p:nvSpPr>
          <p:spPr>
            <a:xfrm flipH="false" flipV="false" rot="0">
              <a:off x="0" y="0"/>
              <a:ext cx="4274726" cy="1796294"/>
            </a:xfrm>
            <a:custGeom>
              <a:avLst/>
              <a:gdLst/>
              <a:ahLst/>
              <a:cxnLst/>
              <a:rect r="r" b="b" t="t" l="l"/>
              <a:pathLst>
                <a:path h="1796294" w="4274726">
                  <a:moveTo>
                    <a:pt x="24327" y="0"/>
                  </a:moveTo>
                  <a:lnTo>
                    <a:pt x="4250399" y="0"/>
                  </a:lnTo>
                  <a:cubicBezTo>
                    <a:pt x="4263834" y="0"/>
                    <a:pt x="4274726" y="10891"/>
                    <a:pt x="4274726" y="24327"/>
                  </a:cubicBezTo>
                  <a:lnTo>
                    <a:pt x="4274726" y="1771967"/>
                  </a:lnTo>
                  <a:cubicBezTo>
                    <a:pt x="4274726" y="1778419"/>
                    <a:pt x="4272163" y="1784606"/>
                    <a:pt x="4267601" y="1789169"/>
                  </a:cubicBezTo>
                  <a:cubicBezTo>
                    <a:pt x="4263039" y="1793731"/>
                    <a:pt x="4256851" y="1796294"/>
                    <a:pt x="4250399" y="1796294"/>
                  </a:cubicBezTo>
                  <a:lnTo>
                    <a:pt x="24327" y="1796294"/>
                  </a:lnTo>
                  <a:cubicBezTo>
                    <a:pt x="10891" y="1796294"/>
                    <a:pt x="0" y="1785402"/>
                    <a:pt x="0" y="1771967"/>
                  </a:cubicBezTo>
                  <a:lnTo>
                    <a:pt x="0" y="24327"/>
                  </a:lnTo>
                  <a:cubicBezTo>
                    <a:pt x="0" y="10891"/>
                    <a:pt x="10891" y="0"/>
                    <a:pt x="24327" y="0"/>
                  </a:cubicBezTo>
                  <a:close/>
                </a:path>
              </a:pathLst>
            </a:custGeom>
            <a:solidFill>
              <a:srgbClr val="F1F2F2"/>
            </a:solidFill>
          </p:spPr>
        </p:sp>
        <p:sp>
          <p:nvSpPr>
            <p:cNvPr name="TextBox 4" id="4"/>
            <p:cNvSpPr txBox="true"/>
            <p:nvPr/>
          </p:nvSpPr>
          <p:spPr>
            <a:xfrm>
              <a:off x="0" y="-38100"/>
              <a:ext cx="4274726" cy="1834394"/>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455841" y="8740298"/>
            <a:ext cx="20004189" cy="1104251"/>
            <a:chOff x="0" y="0"/>
            <a:chExt cx="5268593" cy="290832"/>
          </a:xfrm>
        </p:grpSpPr>
        <p:sp>
          <p:nvSpPr>
            <p:cNvPr name="Freeform 6" id="6"/>
            <p:cNvSpPr/>
            <p:nvPr/>
          </p:nvSpPr>
          <p:spPr>
            <a:xfrm flipH="false" flipV="false" rot="0">
              <a:off x="0" y="0"/>
              <a:ext cx="5268593" cy="290832"/>
            </a:xfrm>
            <a:custGeom>
              <a:avLst/>
              <a:gdLst/>
              <a:ahLst/>
              <a:cxnLst/>
              <a:rect r="r" b="b" t="t" l="l"/>
              <a:pathLst>
                <a:path h="290832" w="5268593">
                  <a:moveTo>
                    <a:pt x="0" y="0"/>
                  </a:moveTo>
                  <a:lnTo>
                    <a:pt x="5268593" y="0"/>
                  </a:lnTo>
                  <a:lnTo>
                    <a:pt x="5268593" y="290832"/>
                  </a:lnTo>
                  <a:lnTo>
                    <a:pt x="0" y="290832"/>
                  </a:lnTo>
                  <a:close/>
                </a:path>
              </a:pathLst>
            </a:custGeom>
            <a:solidFill>
              <a:srgbClr val="DDDEDE"/>
            </a:solidFill>
          </p:spPr>
        </p:sp>
        <p:sp>
          <p:nvSpPr>
            <p:cNvPr name="TextBox 7" id="7"/>
            <p:cNvSpPr txBox="true"/>
            <p:nvPr/>
          </p:nvSpPr>
          <p:spPr>
            <a:xfrm>
              <a:off x="0" y="-38100"/>
              <a:ext cx="5268593" cy="328932"/>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2614676" y="451013"/>
            <a:ext cx="13431555" cy="1996075"/>
            <a:chOff x="0" y="0"/>
            <a:chExt cx="3537529" cy="525715"/>
          </a:xfrm>
        </p:grpSpPr>
        <p:sp>
          <p:nvSpPr>
            <p:cNvPr name="Freeform 9" id="9"/>
            <p:cNvSpPr/>
            <p:nvPr/>
          </p:nvSpPr>
          <p:spPr>
            <a:xfrm flipH="false" flipV="false" rot="0">
              <a:off x="0" y="0"/>
              <a:ext cx="3537529" cy="525715"/>
            </a:xfrm>
            <a:custGeom>
              <a:avLst/>
              <a:gdLst/>
              <a:ahLst/>
              <a:cxnLst/>
              <a:rect r="r" b="b" t="t" l="l"/>
              <a:pathLst>
                <a:path h="525715" w="3537529">
                  <a:moveTo>
                    <a:pt x="29396" y="0"/>
                  </a:moveTo>
                  <a:lnTo>
                    <a:pt x="3508132" y="0"/>
                  </a:lnTo>
                  <a:cubicBezTo>
                    <a:pt x="3524367" y="0"/>
                    <a:pt x="3537529" y="13161"/>
                    <a:pt x="3537529" y="29396"/>
                  </a:cubicBezTo>
                  <a:lnTo>
                    <a:pt x="3537529" y="496319"/>
                  </a:lnTo>
                  <a:cubicBezTo>
                    <a:pt x="3537529" y="512554"/>
                    <a:pt x="3524367" y="525715"/>
                    <a:pt x="3508132" y="525715"/>
                  </a:cubicBezTo>
                  <a:lnTo>
                    <a:pt x="29396" y="525715"/>
                  </a:lnTo>
                  <a:cubicBezTo>
                    <a:pt x="13161" y="525715"/>
                    <a:pt x="0" y="512554"/>
                    <a:pt x="0" y="496319"/>
                  </a:cubicBezTo>
                  <a:lnTo>
                    <a:pt x="0" y="29396"/>
                  </a:lnTo>
                  <a:cubicBezTo>
                    <a:pt x="0" y="13161"/>
                    <a:pt x="13161" y="0"/>
                    <a:pt x="29396" y="0"/>
                  </a:cubicBezTo>
                  <a:close/>
                </a:path>
              </a:pathLst>
            </a:custGeom>
            <a:solidFill>
              <a:srgbClr val="DDDEDE"/>
            </a:solidFill>
          </p:spPr>
        </p:sp>
        <p:sp>
          <p:nvSpPr>
            <p:cNvPr name="TextBox 10" id="10"/>
            <p:cNvSpPr txBox="true"/>
            <p:nvPr/>
          </p:nvSpPr>
          <p:spPr>
            <a:xfrm>
              <a:off x="0" y="-38100"/>
              <a:ext cx="3537529" cy="563815"/>
            </a:xfrm>
            <a:prstGeom prst="rect">
              <a:avLst/>
            </a:prstGeom>
          </p:spPr>
          <p:txBody>
            <a:bodyPr anchor="ctr" rtlCol="false" tIns="50800" lIns="50800" bIns="50800" rIns="50800"/>
            <a:lstStyle/>
            <a:p>
              <a:pPr algn="ctr">
                <a:lnSpc>
                  <a:spcPts val="2659"/>
                </a:lnSpc>
              </a:pPr>
            </a:p>
          </p:txBody>
        </p:sp>
      </p:grpSp>
      <p:sp>
        <p:nvSpPr>
          <p:cNvPr name="Freeform 11" id="11"/>
          <p:cNvSpPr/>
          <p:nvPr/>
        </p:nvSpPr>
        <p:spPr>
          <a:xfrm flipH="false" flipV="false" rot="4302480">
            <a:off x="16435990" y="335858"/>
            <a:ext cx="2722598" cy="2788509"/>
          </a:xfrm>
          <a:custGeom>
            <a:avLst/>
            <a:gdLst/>
            <a:ahLst/>
            <a:cxnLst/>
            <a:rect r="r" b="b" t="t" l="l"/>
            <a:pathLst>
              <a:path h="2788509" w="2722598">
                <a:moveTo>
                  <a:pt x="0" y="0"/>
                </a:moveTo>
                <a:lnTo>
                  <a:pt x="2722599" y="0"/>
                </a:lnTo>
                <a:lnTo>
                  <a:pt x="2722599" y="2788508"/>
                </a:lnTo>
                <a:lnTo>
                  <a:pt x="0" y="278850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2" id="12"/>
          <p:cNvSpPr/>
          <p:nvPr/>
        </p:nvSpPr>
        <p:spPr>
          <a:xfrm flipH="false" flipV="false" rot="0">
            <a:off x="3493371" y="3524150"/>
            <a:ext cx="11301259" cy="4139086"/>
          </a:xfrm>
          <a:custGeom>
            <a:avLst/>
            <a:gdLst/>
            <a:ahLst/>
            <a:cxnLst/>
            <a:rect r="r" b="b" t="t" l="l"/>
            <a:pathLst>
              <a:path h="4139086" w="11301259">
                <a:moveTo>
                  <a:pt x="0" y="0"/>
                </a:moveTo>
                <a:lnTo>
                  <a:pt x="11301258" y="0"/>
                </a:lnTo>
                <a:lnTo>
                  <a:pt x="11301258" y="4139086"/>
                </a:lnTo>
                <a:lnTo>
                  <a:pt x="0" y="4139086"/>
                </a:lnTo>
                <a:lnTo>
                  <a:pt x="0" y="0"/>
                </a:lnTo>
                <a:close/>
              </a:path>
            </a:pathLst>
          </a:custGeom>
          <a:blipFill>
            <a:blip r:embed="rId4"/>
            <a:stretch>
              <a:fillRect l="0" t="0" r="0" b="0"/>
            </a:stretch>
          </a:blipFill>
        </p:spPr>
      </p:sp>
      <p:sp>
        <p:nvSpPr>
          <p:cNvPr name="TextBox 13" id="13"/>
          <p:cNvSpPr txBox="true"/>
          <p:nvPr/>
        </p:nvSpPr>
        <p:spPr>
          <a:xfrm rot="0">
            <a:off x="2773119" y="636259"/>
            <a:ext cx="13114668" cy="886905"/>
          </a:xfrm>
          <a:prstGeom prst="rect">
            <a:avLst/>
          </a:prstGeom>
        </p:spPr>
        <p:txBody>
          <a:bodyPr anchor="t" rtlCol="false" tIns="0" lIns="0" bIns="0" rIns="0">
            <a:spAutoFit/>
          </a:bodyPr>
          <a:lstStyle/>
          <a:p>
            <a:pPr algn="ctr">
              <a:lnSpc>
                <a:spcPts val="7290"/>
              </a:lnSpc>
            </a:pPr>
            <a:r>
              <a:rPr lang="en-US" sz="5207">
                <a:solidFill>
                  <a:srgbClr val="000000"/>
                </a:solidFill>
                <a:latin typeface="Fredoka"/>
                <a:ea typeface="Fredoka"/>
                <a:cs typeface="Fredoka"/>
                <a:sym typeface="Fredoka"/>
              </a:rPr>
              <a:t>GIT CONFIGURATION</a:t>
            </a:r>
          </a:p>
        </p:txBody>
      </p:sp>
    </p:spTree>
  </p:cSld>
  <p:clrMapOvr>
    <a:masterClrMapping/>
  </p:clrMapOvr>
</p:sld>
</file>

<file path=ppt/slides/slide6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1919996"/>
            <a:ext cx="16230600" cy="7748354"/>
            <a:chOff x="0" y="0"/>
            <a:chExt cx="4274726" cy="2040719"/>
          </a:xfrm>
        </p:grpSpPr>
        <p:sp>
          <p:nvSpPr>
            <p:cNvPr name="Freeform 3" id="3"/>
            <p:cNvSpPr/>
            <p:nvPr/>
          </p:nvSpPr>
          <p:spPr>
            <a:xfrm flipH="false" flipV="false" rot="0">
              <a:off x="0" y="0"/>
              <a:ext cx="4274726" cy="2040719"/>
            </a:xfrm>
            <a:custGeom>
              <a:avLst/>
              <a:gdLst/>
              <a:ahLst/>
              <a:cxnLst/>
              <a:rect r="r" b="b" t="t" l="l"/>
              <a:pathLst>
                <a:path h="2040719" w="4274726">
                  <a:moveTo>
                    <a:pt x="24327" y="0"/>
                  </a:moveTo>
                  <a:lnTo>
                    <a:pt x="4250399" y="0"/>
                  </a:lnTo>
                  <a:cubicBezTo>
                    <a:pt x="4263834" y="0"/>
                    <a:pt x="4274726" y="10891"/>
                    <a:pt x="4274726" y="24327"/>
                  </a:cubicBezTo>
                  <a:lnTo>
                    <a:pt x="4274726" y="2016392"/>
                  </a:lnTo>
                  <a:cubicBezTo>
                    <a:pt x="4274726" y="2022844"/>
                    <a:pt x="4272163" y="2029032"/>
                    <a:pt x="4267601" y="2033594"/>
                  </a:cubicBezTo>
                  <a:cubicBezTo>
                    <a:pt x="4263039" y="2038156"/>
                    <a:pt x="4256851" y="2040719"/>
                    <a:pt x="4250399" y="2040719"/>
                  </a:cubicBezTo>
                  <a:lnTo>
                    <a:pt x="24327" y="2040719"/>
                  </a:lnTo>
                  <a:cubicBezTo>
                    <a:pt x="10891" y="2040719"/>
                    <a:pt x="0" y="2029827"/>
                    <a:pt x="0" y="2016392"/>
                  </a:cubicBezTo>
                  <a:lnTo>
                    <a:pt x="0" y="24327"/>
                  </a:lnTo>
                  <a:cubicBezTo>
                    <a:pt x="0" y="10891"/>
                    <a:pt x="10891" y="0"/>
                    <a:pt x="24327" y="0"/>
                  </a:cubicBezTo>
                  <a:close/>
                </a:path>
              </a:pathLst>
            </a:custGeom>
            <a:solidFill>
              <a:srgbClr val="F1F2F2"/>
            </a:solidFill>
          </p:spPr>
        </p:sp>
        <p:sp>
          <p:nvSpPr>
            <p:cNvPr name="TextBox 4" id="4"/>
            <p:cNvSpPr txBox="true"/>
            <p:nvPr/>
          </p:nvSpPr>
          <p:spPr>
            <a:xfrm>
              <a:off x="0" y="-38100"/>
              <a:ext cx="4274726" cy="2078819"/>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2614676" y="451013"/>
            <a:ext cx="13431555" cy="1996075"/>
            <a:chOff x="0" y="0"/>
            <a:chExt cx="3537529" cy="525715"/>
          </a:xfrm>
        </p:grpSpPr>
        <p:sp>
          <p:nvSpPr>
            <p:cNvPr name="Freeform 6" id="6"/>
            <p:cNvSpPr/>
            <p:nvPr/>
          </p:nvSpPr>
          <p:spPr>
            <a:xfrm flipH="false" flipV="false" rot="0">
              <a:off x="0" y="0"/>
              <a:ext cx="3537529" cy="525715"/>
            </a:xfrm>
            <a:custGeom>
              <a:avLst/>
              <a:gdLst/>
              <a:ahLst/>
              <a:cxnLst/>
              <a:rect r="r" b="b" t="t" l="l"/>
              <a:pathLst>
                <a:path h="525715" w="3537529">
                  <a:moveTo>
                    <a:pt x="29396" y="0"/>
                  </a:moveTo>
                  <a:lnTo>
                    <a:pt x="3508132" y="0"/>
                  </a:lnTo>
                  <a:cubicBezTo>
                    <a:pt x="3524367" y="0"/>
                    <a:pt x="3537529" y="13161"/>
                    <a:pt x="3537529" y="29396"/>
                  </a:cubicBezTo>
                  <a:lnTo>
                    <a:pt x="3537529" y="496319"/>
                  </a:lnTo>
                  <a:cubicBezTo>
                    <a:pt x="3537529" y="512554"/>
                    <a:pt x="3524367" y="525715"/>
                    <a:pt x="3508132" y="525715"/>
                  </a:cubicBezTo>
                  <a:lnTo>
                    <a:pt x="29396" y="525715"/>
                  </a:lnTo>
                  <a:cubicBezTo>
                    <a:pt x="13161" y="525715"/>
                    <a:pt x="0" y="512554"/>
                    <a:pt x="0" y="496319"/>
                  </a:cubicBezTo>
                  <a:lnTo>
                    <a:pt x="0" y="29396"/>
                  </a:lnTo>
                  <a:cubicBezTo>
                    <a:pt x="0" y="13161"/>
                    <a:pt x="13161" y="0"/>
                    <a:pt x="29396" y="0"/>
                  </a:cubicBezTo>
                  <a:close/>
                </a:path>
              </a:pathLst>
            </a:custGeom>
            <a:solidFill>
              <a:srgbClr val="DDDEDE"/>
            </a:solidFill>
          </p:spPr>
        </p:sp>
        <p:sp>
          <p:nvSpPr>
            <p:cNvPr name="TextBox 7" id="7"/>
            <p:cNvSpPr txBox="true"/>
            <p:nvPr/>
          </p:nvSpPr>
          <p:spPr>
            <a:xfrm>
              <a:off x="0" y="-38100"/>
              <a:ext cx="3537529" cy="563815"/>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4302480">
            <a:off x="16435990" y="335858"/>
            <a:ext cx="2722598" cy="2788509"/>
          </a:xfrm>
          <a:custGeom>
            <a:avLst/>
            <a:gdLst/>
            <a:ahLst/>
            <a:cxnLst/>
            <a:rect r="r" b="b" t="t" l="l"/>
            <a:pathLst>
              <a:path h="2788509" w="2722598">
                <a:moveTo>
                  <a:pt x="0" y="0"/>
                </a:moveTo>
                <a:lnTo>
                  <a:pt x="2722599" y="0"/>
                </a:lnTo>
                <a:lnTo>
                  <a:pt x="2722599" y="2788508"/>
                </a:lnTo>
                <a:lnTo>
                  <a:pt x="0" y="278850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5044404" y="2984436"/>
            <a:ext cx="8199192" cy="5923917"/>
          </a:xfrm>
          <a:custGeom>
            <a:avLst/>
            <a:gdLst/>
            <a:ahLst/>
            <a:cxnLst/>
            <a:rect r="r" b="b" t="t" l="l"/>
            <a:pathLst>
              <a:path h="5923917" w="8199192">
                <a:moveTo>
                  <a:pt x="0" y="0"/>
                </a:moveTo>
                <a:lnTo>
                  <a:pt x="8199192" y="0"/>
                </a:lnTo>
                <a:lnTo>
                  <a:pt x="8199192" y="5923917"/>
                </a:lnTo>
                <a:lnTo>
                  <a:pt x="0" y="5923917"/>
                </a:lnTo>
                <a:lnTo>
                  <a:pt x="0" y="0"/>
                </a:lnTo>
                <a:close/>
              </a:path>
            </a:pathLst>
          </a:custGeom>
          <a:blipFill>
            <a:blip r:embed="rId4"/>
            <a:stretch>
              <a:fillRect l="0" t="0" r="0" b="0"/>
            </a:stretch>
          </a:blipFill>
        </p:spPr>
      </p:sp>
      <p:sp>
        <p:nvSpPr>
          <p:cNvPr name="TextBox 10" id="10"/>
          <p:cNvSpPr txBox="true"/>
          <p:nvPr/>
        </p:nvSpPr>
        <p:spPr>
          <a:xfrm rot="0">
            <a:off x="2773119" y="636259"/>
            <a:ext cx="13114668" cy="886905"/>
          </a:xfrm>
          <a:prstGeom prst="rect">
            <a:avLst/>
          </a:prstGeom>
        </p:spPr>
        <p:txBody>
          <a:bodyPr anchor="t" rtlCol="false" tIns="0" lIns="0" bIns="0" rIns="0">
            <a:spAutoFit/>
          </a:bodyPr>
          <a:lstStyle/>
          <a:p>
            <a:pPr algn="ctr">
              <a:lnSpc>
                <a:spcPts val="7290"/>
              </a:lnSpc>
            </a:pPr>
            <a:r>
              <a:rPr lang="en-US" sz="5207">
                <a:solidFill>
                  <a:srgbClr val="000000"/>
                </a:solidFill>
                <a:latin typeface="Fredoka"/>
                <a:ea typeface="Fredoka"/>
                <a:cs typeface="Fredoka"/>
                <a:sym typeface="Fredoka"/>
              </a:rPr>
              <a:t>GIT CONFIGURATION</a:t>
            </a:r>
          </a:p>
        </p:txBody>
      </p:sp>
    </p:spTree>
  </p:cSld>
  <p:clrMapOvr>
    <a:masterClrMapping/>
  </p:clrMapOvr>
</p:sld>
</file>

<file path=ppt/slides/slide6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1919996"/>
            <a:ext cx="16230600" cy="6820302"/>
            <a:chOff x="0" y="0"/>
            <a:chExt cx="4274726" cy="1796294"/>
          </a:xfrm>
        </p:grpSpPr>
        <p:sp>
          <p:nvSpPr>
            <p:cNvPr name="Freeform 3" id="3"/>
            <p:cNvSpPr/>
            <p:nvPr/>
          </p:nvSpPr>
          <p:spPr>
            <a:xfrm flipH="false" flipV="false" rot="0">
              <a:off x="0" y="0"/>
              <a:ext cx="4274726" cy="1796294"/>
            </a:xfrm>
            <a:custGeom>
              <a:avLst/>
              <a:gdLst/>
              <a:ahLst/>
              <a:cxnLst/>
              <a:rect r="r" b="b" t="t" l="l"/>
              <a:pathLst>
                <a:path h="1796294" w="4274726">
                  <a:moveTo>
                    <a:pt x="24327" y="0"/>
                  </a:moveTo>
                  <a:lnTo>
                    <a:pt x="4250399" y="0"/>
                  </a:lnTo>
                  <a:cubicBezTo>
                    <a:pt x="4263834" y="0"/>
                    <a:pt x="4274726" y="10891"/>
                    <a:pt x="4274726" y="24327"/>
                  </a:cubicBezTo>
                  <a:lnTo>
                    <a:pt x="4274726" y="1771967"/>
                  </a:lnTo>
                  <a:cubicBezTo>
                    <a:pt x="4274726" y="1778419"/>
                    <a:pt x="4272163" y="1784606"/>
                    <a:pt x="4267601" y="1789169"/>
                  </a:cubicBezTo>
                  <a:cubicBezTo>
                    <a:pt x="4263039" y="1793731"/>
                    <a:pt x="4256851" y="1796294"/>
                    <a:pt x="4250399" y="1796294"/>
                  </a:cubicBezTo>
                  <a:lnTo>
                    <a:pt x="24327" y="1796294"/>
                  </a:lnTo>
                  <a:cubicBezTo>
                    <a:pt x="10891" y="1796294"/>
                    <a:pt x="0" y="1785402"/>
                    <a:pt x="0" y="1771967"/>
                  </a:cubicBezTo>
                  <a:lnTo>
                    <a:pt x="0" y="24327"/>
                  </a:lnTo>
                  <a:cubicBezTo>
                    <a:pt x="0" y="10891"/>
                    <a:pt x="10891" y="0"/>
                    <a:pt x="24327" y="0"/>
                  </a:cubicBezTo>
                  <a:close/>
                </a:path>
              </a:pathLst>
            </a:custGeom>
            <a:solidFill>
              <a:srgbClr val="F1F2F2"/>
            </a:solidFill>
          </p:spPr>
        </p:sp>
        <p:sp>
          <p:nvSpPr>
            <p:cNvPr name="TextBox 4" id="4"/>
            <p:cNvSpPr txBox="true"/>
            <p:nvPr/>
          </p:nvSpPr>
          <p:spPr>
            <a:xfrm>
              <a:off x="0" y="-38100"/>
              <a:ext cx="4274726" cy="1834394"/>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455841" y="8740298"/>
            <a:ext cx="20004189" cy="1104251"/>
            <a:chOff x="0" y="0"/>
            <a:chExt cx="5268593" cy="290832"/>
          </a:xfrm>
        </p:grpSpPr>
        <p:sp>
          <p:nvSpPr>
            <p:cNvPr name="Freeform 6" id="6"/>
            <p:cNvSpPr/>
            <p:nvPr/>
          </p:nvSpPr>
          <p:spPr>
            <a:xfrm flipH="false" flipV="false" rot="0">
              <a:off x="0" y="0"/>
              <a:ext cx="5268593" cy="290832"/>
            </a:xfrm>
            <a:custGeom>
              <a:avLst/>
              <a:gdLst/>
              <a:ahLst/>
              <a:cxnLst/>
              <a:rect r="r" b="b" t="t" l="l"/>
              <a:pathLst>
                <a:path h="290832" w="5268593">
                  <a:moveTo>
                    <a:pt x="0" y="0"/>
                  </a:moveTo>
                  <a:lnTo>
                    <a:pt x="5268593" y="0"/>
                  </a:lnTo>
                  <a:lnTo>
                    <a:pt x="5268593" y="290832"/>
                  </a:lnTo>
                  <a:lnTo>
                    <a:pt x="0" y="290832"/>
                  </a:lnTo>
                  <a:close/>
                </a:path>
              </a:pathLst>
            </a:custGeom>
            <a:solidFill>
              <a:srgbClr val="DDDEDE"/>
            </a:solidFill>
          </p:spPr>
        </p:sp>
        <p:sp>
          <p:nvSpPr>
            <p:cNvPr name="TextBox 7" id="7"/>
            <p:cNvSpPr txBox="true"/>
            <p:nvPr/>
          </p:nvSpPr>
          <p:spPr>
            <a:xfrm>
              <a:off x="0" y="-38100"/>
              <a:ext cx="5268593" cy="328932"/>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2614676" y="451013"/>
            <a:ext cx="13431555" cy="1996075"/>
            <a:chOff x="0" y="0"/>
            <a:chExt cx="3537529" cy="525715"/>
          </a:xfrm>
        </p:grpSpPr>
        <p:sp>
          <p:nvSpPr>
            <p:cNvPr name="Freeform 9" id="9"/>
            <p:cNvSpPr/>
            <p:nvPr/>
          </p:nvSpPr>
          <p:spPr>
            <a:xfrm flipH="false" flipV="false" rot="0">
              <a:off x="0" y="0"/>
              <a:ext cx="3537529" cy="525715"/>
            </a:xfrm>
            <a:custGeom>
              <a:avLst/>
              <a:gdLst/>
              <a:ahLst/>
              <a:cxnLst/>
              <a:rect r="r" b="b" t="t" l="l"/>
              <a:pathLst>
                <a:path h="525715" w="3537529">
                  <a:moveTo>
                    <a:pt x="29396" y="0"/>
                  </a:moveTo>
                  <a:lnTo>
                    <a:pt x="3508132" y="0"/>
                  </a:lnTo>
                  <a:cubicBezTo>
                    <a:pt x="3524367" y="0"/>
                    <a:pt x="3537529" y="13161"/>
                    <a:pt x="3537529" y="29396"/>
                  </a:cubicBezTo>
                  <a:lnTo>
                    <a:pt x="3537529" y="496319"/>
                  </a:lnTo>
                  <a:cubicBezTo>
                    <a:pt x="3537529" y="512554"/>
                    <a:pt x="3524367" y="525715"/>
                    <a:pt x="3508132" y="525715"/>
                  </a:cubicBezTo>
                  <a:lnTo>
                    <a:pt x="29396" y="525715"/>
                  </a:lnTo>
                  <a:cubicBezTo>
                    <a:pt x="13161" y="525715"/>
                    <a:pt x="0" y="512554"/>
                    <a:pt x="0" y="496319"/>
                  </a:cubicBezTo>
                  <a:lnTo>
                    <a:pt x="0" y="29396"/>
                  </a:lnTo>
                  <a:cubicBezTo>
                    <a:pt x="0" y="13161"/>
                    <a:pt x="13161" y="0"/>
                    <a:pt x="29396" y="0"/>
                  </a:cubicBezTo>
                  <a:close/>
                </a:path>
              </a:pathLst>
            </a:custGeom>
            <a:solidFill>
              <a:srgbClr val="DDDEDE"/>
            </a:solidFill>
          </p:spPr>
        </p:sp>
        <p:sp>
          <p:nvSpPr>
            <p:cNvPr name="TextBox 10" id="10"/>
            <p:cNvSpPr txBox="true"/>
            <p:nvPr/>
          </p:nvSpPr>
          <p:spPr>
            <a:xfrm>
              <a:off x="0" y="-38100"/>
              <a:ext cx="3537529" cy="563815"/>
            </a:xfrm>
            <a:prstGeom prst="rect">
              <a:avLst/>
            </a:prstGeom>
          </p:spPr>
          <p:txBody>
            <a:bodyPr anchor="ctr" rtlCol="false" tIns="50800" lIns="50800" bIns="50800" rIns="50800"/>
            <a:lstStyle/>
            <a:p>
              <a:pPr algn="ctr">
                <a:lnSpc>
                  <a:spcPts val="2659"/>
                </a:lnSpc>
              </a:pPr>
            </a:p>
          </p:txBody>
        </p:sp>
      </p:grpSp>
      <p:sp>
        <p:nvSpPr>
          <p:cNvPr name="Freeform 11" id="11"/>
          <p:cNvSpPr/>
          <p:nvPr/>
        </p:nvSpPr>
        <p:spPr>
          <a:xfrm flipH="false" flipV="false" rot="4302480">
            <a:off x="16435990" y="335858"/>
            <a:ext cx="2722598" cy="2788509"/>
          </a:xfrm>
          <a:custGeom>
            <a:avLst/>
            <a:gdLst/>
            <a:ahLst/>
            <a:cxnLst/>
            <a:rect r="r" b="b" t="t" l="l"/>
            <a:pathLst>
              <a:path h="2788509" w="2722598">
                <a:moveTo>
                  <a:pt x="0" y="0"/>
                </a:moveTo>
                <a:lnTo>
                  <a:pt x="2722599" y="0"/>
                </a:lnTo>
                <a:lnTo>
                  <a:pt x="2722599" y="2788508"/>
                </a:lnTo>
                <a:lnTo>
                  <a:pt x="0" y="278850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2" id="12"/>
          <p:cNvSpPr/>
          <p:nvPr/>
        </p:nvSpPr>
        <p:spPr>
          <a:xfrm flipH="false" flipV="false" rot="0">
            <a:off x="4390512" y="2741601"/>
            <a:ext cx="9506976" cy="5704186"/>
          </a:xfrm>
          <a:custGeom>
            <a:avLst/>
            <a:gdLst/>
            <a:ahLst/>
            <a:cxnLst/>
            <a:rect r="r" b="b" t="t" l="l"/>
            <a:pathLst>
              <a:path h="5704186" w="9506976">
                <a:moveTo>
                  <a:pt x="0" y="0"/>
                </a:moveTo>
                <a:lnTo>
                  <a:pt x="9506976" y="0"/>
                </a:lnTo>
                <a:lnTo>
                  <a:pt x="9506976" y="5704185"/>
                </a:lnTo>
                <a:lnTo>
                  <a:pt x="0" y="5704185"/>
                </a:lnTo>
                <a:lnTo>
                  <a:pt x="0" y="0"/>
                </a:lnTo>
                <a:close/>
              </a:path>
            </a:pathLst>
          </a:custGeom>
          <a:blipFill>
            <a:blip r:embed="rId4"/>
            <a:stretch>
              <a:fillRect l="0" t="0" r="0" b="0"/>
            </a:stretch>
          </a:blipFill>
        </p:spPr>
      </p:sp>
      <p:sp>
        <p:nvSpPr>
          <p:cNvPr name="TextBox 13" id="13"/>
          <p:cNvSpPr txBox="true"/>
          <p:nvPr/>
        </p:nvSpPr>
        <p:spPr>
          <a:xfrm rot="0">
            <a:off x="2773119" y="636259"/>
            <a:ext cx="13114668" cy="886905"/>
          </a:xfrm>
          <a:prstGeom prst="rect">
            <a:avLst/>
          </a:prstGeom>
        </p:spPr>
        <p:txBody>
          <a:bodyPr anchor="t" rtlCol="false" tIns="0" lIns="0" bIns="0" rIns="0">
            <a:spAutoFit/>
          </a:bodyPr>
          <a:lstStyle/>
          <a:p>
            <a:pPr algn="ctr">
              <a:lnSpc>
                <a:spcPts val="7290"/>
              </a:lnSpc>
            </a:pPr>
            <a:r>
              <a:rPr lang="en-US" sz="5207">
                <a:solidFill>
                  <a:srgbClr val="000000"/>
                </a:solidFill>
                <a:latin typeface="Fredoka"/>
                <a:ea typeface="Fredoka"/>
                <a:cs typeface="Fredoka"/>
                <a:sym typeface="Fredoka"/>
              </a:rPr>
              <a:t>GIT CONFIGURATION</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1919996"/>
            <a:ext cx="16230600" cy="6310756"/>
            <a:chOff x="0" y="0"/>
            <a:chExt cx="4274726" cy="1662092"/>
          </a:xfrm>
        </p:grpSpPr>
        <p:sp>
          <p:nvSpPr>
            <p:cNvPr name="Freeform 3" id="3"/>
            <p:cNvSpPr/>
            <p:nvPr/>
          </p:nvSpPr>
          <p:spPr>
            <a:xfrm flipH="false" flipV="false" rot="0">
              <a:off x="0" y="0"/>
              <a:ext cx="4274726" cy="1662092"/>
            </a:xfrm>
            <a:custGeom>
              <a:avLst/>
              <a:gdLst/>
              <a:ahLst/>
              <a:cxnLst/>
              <a:rect r="r" b="b" t="t" l="l"/>
              <a:pathLst>
                <a:path h="1662092" w="4274726">
                  <a:moveTo>
                    <a:pt x="24327" y="0"/>
                  </a:moveTo>
                  <a:lnTo>
                    <a:pt x="4250399" y="0"/>
                  </a:lnTo>
                  <a:cubicBezTo>
                    <a:pt x="4263834" y="0"/>
                    <a:pt x="4274726" y="10891"/>
                    <a:pt x="4274726" y="24327"/>
                  </a:cubicBezTo>
                  <a:lnTo>
                    <a:pt x="4274726" y="1637765"/>
                  </a:lnTo>
                  <a:cubicBezTo>
                    <a:pt x="4274726" y="1644217"/>
                    <a:pt x="4272163" y="1650405"/>
                    <a:pt x="4267601" y="1654967"/>
                  </a:cubicBezTo>
                  <a:cubicBezTo>
                    <a:pt x="4263039" y="1659529"/>
                    <a:pt x="4256851" y="1662092"/>
                    <a:pt x="4250399" y="1662092"/>
                  </a:cubicBezTo>
                  <a:lnTo>
                    <a:pt x="24327" y="1662092"/>
                  </a:lnTo>
                  <a:cubicBezTo>
                    <a:pt x="10891" y="1662092"/>
                    <a:pt x="0" y="1651201"/>
                    <a:pt x="0" y="1637765"/>
                  </a:cubicBezTo>
                  <a:lnTo>
                    <a:pt x="0" y="24327"/>
                  </a:lnTo>
                  <a:cubicBezTo>
                    <a:pt x="0" y="10891"/>
                    <a:pt x="10891" y="0"/>
                    <a:pt x="24327" y="0"/>
                  </a:cubicBezTo>
                  <a:close/>
                </a:path>
              </a:pathLst>
            </a:custGeom>
            <a:solidFill>
              <a:srgbClr val="F1F2F2"/>
            </a:solidFill>
          </p:spPr>
        </p:sp>
        <p:sp>
          <p:nvSpPr>
            <p:cNvPr name="TextBox 4" id="4"/>
            <p:cNvSpPr txBox="true"/>
            <p:nvPr/>
          </p:nvSpPr>
          <p:spPr>
            <a:xfrm>
              <a:off x="0" y="-38100"/>
              <a:ext cx="4274726" cy="1700192"/>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455841" y="8740298"/>
            <a:ext cx="20004189" cy="1104251"/>
            <a:chOff x="0" y="0"/>
            <a:chExt cx="5268593" cy="290832"/>
          </a:xfrm>
        </p:grpSpPr>
        <p:sp>
          <p:nvSpPr>
            <p:cNvPr name="Freeform 6" id="6"/>
            <p:cNvSpPr/>
            <p:nvPr/>
          </p:nvSpPr>
          <p:spPr>
            <a:xfrm flipH="false" flipV="false" rot="0">
              <a:off x="0" y="0"/>
              <a:ext cx="5268593" cy="290832"/>
            </a:xfrm>
            <a:custGeom>
              <a:avLst/>
              <a:gdLst/>
              <a:ahLst/>
              <a:cxnLst/>
              <a:rect r="r" b="b" t="t" l="l"/>
              <a:pathLst>
                <a:path h="290832" w="5268593">
                  <a:moveTo>
                    <a:pt x="0" y="0"/>
                  </a:moveTo>
                  <a:lnTo>
                    <a:pt x="5268593" y="0"/>
                  </a:lnTo>
                  <a:lnTo>
                    <a:pt x="5268593" y="290832"/>
                  </a:lnTo>
                  <a:lnTo>
                    <a:pt x="0" y="290832"/>
                  </a:lnTo>
                  <a:close/>
                </a:path>
              </a:pathLst>
            </a:custGeom>
            <a:solidFill>
              <a:srgbClr val="DDDEDE"/>
            </a:solidFill>
          </p:spPr>
        </p:sp>
        <p:sp>
          <p:nvSpPr>
            <p:cNvPr name="TextBox 7" id="7"/>
            <p:cNvSpPr txBox="true"/>
            <p:nvPr/>
          </p:nvSpPr>
          <p:spPr>
            <a:xfrm>
              <a:off x="0" y="-38100"/>
              <a:ext cx="5268593" cy="328932"/>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2970306" y="619030"/>
            <a:ext cx="12347388" cy="1996075"/>
            <a:chOff x="0" y="0"/>
            <a:chExt cx="3251987" cy="525715"/>
          </a:xfrm>
        </p:grpSpPr>
        <p:sp>
          <p:nvSpPr>
            <p:cNvPr name="Freeform 9" id="9"/>
            <p:cNvSpPr/>
            <p:nvPr/>
          </p:nvSpPr>
          <p:spPr>
            <a:xfrm flipH="false" flipV="false" rot="0">
              <a:off x="0" y="0"/>
              <a:ext cx="3251987" cy="525715"/>
            </a:xfrm>
            <a:custGeom>
              <a:avLst/>
              <a:gdLst/>
              <a:ahLst/>
              <a:cxnLst/>
              <a:rect r="r" b="b" t="t" l="l"/>
              <a:pathLst>
                <a:path h="525715" w="3251987">
                  <a:moveTo>
                    <a:pt x="31977" y="0"/>
                  </a:moveTo>
                  <a:lnTo>
                    <a:pt x="3220009" y="0"/>
                  </a:lnTo>
                  <a:cubicBezTo>
                    <a:pt x="3228490" y="0"/>
                    <a:pt x="3236624" y="3369"/>
                    <a:pt x="3242621" y="9366"/>
                  </a:cubicBezTo>
                  <a:cubicBezTo>
                    <a:pt x="3248618" y="15363"/>
                    <a:pt x="3251987" y="23496"/>
                    <a:pt x="3251987" y="31977"/>
                  </a:cubicBezTo>
                  <a:lnTo>
                    <a:pt x="3251987" y="493738"/>
                  </a:lnTo>
                  <a:cubicBezTo>
                    <a:pt x="3251987" y="502219"/>
                    <a:pt x="3248618" y="510352"/>
                    <a:pt x="3242621" y="516349"/>
                  </a:cubicBezTo>
                  <a:cubicBezTo>
                    <a:pt x="3236624" y="522346"/>
                    <a:pt x="3228490" y="525715"/>
                    <a:pt x="3220009" y="525715"/>
                  </a:cubicBezTo>
                  <a:lnTo>
                    <a:pt x="31977" y="525715"/>
                  </a:lnTo>
                  <a:cubicBezTo>
                    <a:pt x="23496" y="525715"/>
                    <a:pt x="15363" y="522346"/>
                    <a:pt x="9366" y="516349"/>
                  </a:cubicBezTo>
                  <a:cubicBezTo>
                    <a:pt x="3369" y="510352"/>
                    <a:pt x="0" y="502219"/>
                    <a:pt x="0" y="493738"/>
                  </a:cubicBezTo>
                  <a:lnTo>
                    <a:pt x="0" y="31977"/>
                  </a:lnTo>
                  <a:cubicBezTo>
                    <a:pt x="0" y="23496"/>
                    <a:pt x="3369" y="15363"/>
                    <a:pt x="9366" y="9366"/>
                  </a:cubicBezTo>
                  <a:cubicBezTo>
                    <a:pt x="15363" y="3369"/>
                    <a:pt x="23496" y="0"/>
                    <a:pt x="31977" y="0"/>
                  </a:cubicBezTo>
                  <a:close/>
                </a:path>
              </a:pathLst>
            </a:custGeom>
            <a:solidFill>
              <a:srgbClr val="DDDEDE"/>
            </a:solidFill>
          </p:spPr>
        </p:sp>
        <p:sp>
          <p:nvSpPr>
            <p:cNvPr name="TextBox 10" id="10"/>
            <p:cNvSpPr txBox="true"/>
            <p:nvPr/>
          </p:nvSpPr>
          <p:spPr>
            <a:xfrm>
              <a:off x="0" y="-38100"/>
              <a:ext cx="3251987" cy="563815"/>
            </a:xfrm>
            <a:prstGeom prst="rect">
              <a:avLst/>
            </a:prstGeom>
          </p:spPr>
          <p:txBody>
            <a:bodyPr anchor="ctr" rtlCol="false" tIns="50800" lIns="50800" bIns="50800" rIns="50800"/>
            <a:lstStyle/>
            <a:p>
              <a:pPr algn="ctr">
                <a:lnSpc>
                  <a:spcPts val="2659"/>
                </a:lnSpc>
              </a:pPr>
            </a:p>
          </p:txBody>
        </p:sp>
      </p:grpSp>
      <p:sp>
        <p:nvSpPr>
          <p:cNvPr name="TextBox 11" id="11"/>
          <p:cNvSpPr txBox="true"/>
          <p:nvPr/>
        </p:nvSpPr>
        <p:spPr>
          <a:xfrm rot="0">
            <a:off x="1635235" y="2709181"/>
            <a:ext cx="15017531" cy="5314950"/>
          </a:xfrm>
          <a:prstGeom prst="rect">
            <a:avLst/>
          </a:prstGeom>
        </p:spPr>
        <p:txBody>
          <a:bodyPr anchor="t" rtlCol="false" tIns="0" lIns="0" bIns="0" rIns="0">
            <a:spAutoFit/>
          </a:bodyPr>
          <a:lstStyle/>
          <a:p>
            <a:pPr algn="l">
              <a:lnSpc>
                <a:spcPts val="4200"/>
              </a:lnSpc>
            </a:pPr>
            <a:r>
              <a:rPr lang="en-US" sz="3000">
                <a:solidFill>
                  <a:srgbClr val="000000"/>
                </a:solidFill>
                <a:latin typeface="Nunito"/>
                <a:ea typeface="Nunito"/>
                <a:cs typeface="Nunito"/>
                <a:sym typeface="Nunito"/>
              </a:rPr>
              <a:t>Member Management: Add, delete, and edit student/faculty information, including borrowing history and account status.</a:t>
            </a:r>
          </a:p>
          <a:p>
            <a:pPr algn="l">
              <a:lnSpc>
                <a:spcPts val="4200"/>
              </a:lnSpc>
            </a:pPr>
            <a:r>
              <a:rPr lang="en-US" sz="3000">
                <a:solidFill>
                  <a:srgbClr val="000000"/>
                </a:solidFill>
                <a:latin typeface="Nunito"/>
                <a:ea typeface="Nunito"/>
                <a:cs typeface="Nunito"/>
                <a:sym typeface="Nunito"/>
              </a:rPr>
              <a:t>Reports and Statistics: Generate reports on book inventory, borrowed books, overdue books, and revenue from fines, aiding management decisions.</a:t>
            </a:r>
          </a:p>
          <a:p>
            <a:pPr algn="l">
              <a:lnSpc>
                <a:spcPts val="4200"/>
              </a:lnSpc>
            </a:pPr>
            <a:r>
              <a:rPr lang="en-US" sz="3000">
                <a:solidFill>
                  <a:srgbClr val="000000"/>
                </a:solidFill>
                <a:latin typeface="Nunito"/>
                <a:ea typeface="Nunito"/>
                <a:cs typeface="Nunito"/>
                <a:sym typeface="Nunito"/>
              </a:rPr>
              <a:t>OPAC (Online Public Access Catalogue) Interface: Allows users to search books online, check account status, and reserve books, enhancing user experience.</a:t>
            </a:r>
          </a:p>
          <a:p>
            <a:pPr algn="l">
              <a:lnSpc>
                <a:spcPts val="4200"/>
              </a:lnSpc>
            </a:pPr>
            <a:r>
              <a:rPr lang="en-US" sz="3000">
                <a:solidFill>
                  <a:srgbClr val="000000"/>
                </a:solidFill>
                <a:latin typeface="Nunito"/>
                <a:ea typeface="Nunito"/>
                <a:cs typeface="Nunito"/>
                <a:sym typeface="Nunito"/>
              </a:rPr>
              <a:t>Additionally, the system can integrate barcode or RFID technology for book scanning during borrowing/returning, as suggested by MasterSoft Library Management, increasing efficiency and accountability.</a:t>
            </a:r>
          </a:p>
          <a:p>
            <a:pPr algn="l">
              <a:lnSpc>
                <a:spcPts val="4200"/>
              </a:lnSpc>
            </a:pPr>
          </a:p>
        </p:txBody>
      </p:sp>
      <p:sp>
        <p:nvSpPr>
          <p:cNvPr name="Freeform 12" id="12"/>
          <p:cNvSpPr/>
          <p:nvPr/>
        </p:nvSpPr>
        <p:spPr>
          <a:xfrm flipH="false" flipV="false" rot="4302480">
            <a:off x="16435990" y="335858"/>
            <a:ext cx="2722598" cy="2788509"/>
          </a:xfrm>
          <a:custGeom>
            <a:avLst/>
            <a:gdLst/>
            <a:ahLst/>
            <a:cxnLst/>
            <a:rect r="r" b="b" t="t" l="l"/>
            <a:pathLst>
              <a:path h="2788509" w="2722598">
                <a:moveTo>
                  <a:pt x="0" y="0"/>
                </a:moveTo>
                <a:lnTo>
                  <a:pt x="2722599" y="0"/>
                </a:lnTo>
                <a:lnTo>
                  <a:pt x="2722599" y="2788508"/>
                </a:lnTo>
                <a:lnTo>
                  <a:pt x="0" y="278850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3" id="13"/>
          <p:cNvSpPr/>
          <p:nvPr/>
        </p:nvSpPr>
        <p:spPr>
          <a:xfrm flipH="false" flipV="false" rot="0">
            <a:off x="1336950" y="8175357"/>
            <a:ext cx="3266712" cy="397945"/>
          </a:xfrm>
          <a:custGeom>
            <a:avLst/>
            <a:gdLst/>
            <a:ahLst/>
            <a:cxnLst/>
            <a:rect r="r" b="b" t="t" l="l"/>
            <a:pathLst>
              <a:path h="397945" w="3266712">
                <a:moveTo>
                  <a:pt x="0" y="0"/>
                </a:moveTo>
                <a:lnTo>
                  <a:pt x="3266712" y="0"/>
                </a:lnTo>
                <a:lnTo>
                  <a:pt x="3266712" y="397945"/>
                </a:lnTo>
                <a:lnTo>
                  <a:pt x="0" y="39794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4" id="14"/>
          <p:cNvSpPr txBox="true"/>
          <p:nvPr/>
        </p:nvSpPr>
        <p:spPr>
          <a:xfrm rot="0">
            <a:off x="3357187" y="904875"/>
            <a:ext cx="11960507" cy="1127571"/>
          </a:xfrm>
          <a:prstGeom prst="rect">
            <a:avLst/>
          </a:prstGeom>
        </p:spPr>
        <p:txBody>
          <a:bodyPr anchor="t" rtlCol="false" tIns="0" lIns="0" bIns="0" rIns="0">
            <a:spAutoFit/>
          </a:bodyPr>
          <a:lstStyle/>
          <a:p>
            <a:pPr algn="ctr">
              <a:lnSpc>
                <a:spcPts val="9250"/>
              </a:lnSpc>
            </a:pPr>
            <a:r>
              <a:rPr lang="en-US" sz="6607">
                <a:solidFill>
                  <a:srgbClr val="000000"/>
                </a:solidFill>
                <a:latin typeface="Fredoka"/>
                <a:ea typeface="Fredoka"/>
                <a:cs typeface="Fredoka"/>
                <a:sym typeface="Fredoka"/>
              </a:rPr>
              <a:t>KEY FEATURES</a:t>
            </a:r>
          </a:p>
        </p:txBody>
      </p:sp>
    </p:spTree>
  </p:cSld>
  <p:clrMapOvr>
    <a:masterClrMapping/>
  </p:clrMapOvr>
</p:sld>
</file>

<file path=ppt/slides/slide7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1919996"/>
            <a:ext cx="16230600" cy="7096297"/>
            <a:chOff x="0" y="0"/>
            <a:chExt cx="4274726" cy="1868984"/>
          </a:xfrm>
        </p:grpSpPr>
        <p:sp>
          <p:nvSpPr>
            <p:cNvPr name="Freeform 3" id="3"/>
            <p:cNvSpPr/>
            <p:nvPr/>
          </p:nvSpPr>
          <p:spPr>
            <a:xfrm flipH="false" flipV="false" rot="0">
              <a:off x="0" y="0"/>
              <a:ext cx="4274726" cy="1868984"/>
            </a:xfrm>
            <a:custGeom>
              <a:avLst/>
              <a:gdLst/>
              <a:ahLst/>
              <a:cxnLst/>
              <a:rect r="r" b="b" t="t" l="l"/>
              <a:pathLst>
                <a:path h="1868984" w="4274726">
                  <a:moveTo>
                    <a:pt x="24327" y="0"/>
                  </a:moveTo>
                  <a:lnTo>
                    <a:pt x="4250399" y="0"/>
                  </a:lnTo>
                  <a:cubicBezTo>
                    <a:pt x="4263834" y="0"/>
                    <a:pt x="4274726" y="10891"/>
                    <a:pt x="4274726" y="24327"/>
                  </a:cubicBezTo>
                  <a:lnTo>
                    <a:pt x="4274726" y="1844657"/>
                  </a:lnTo>
                  <a:cubicBezTo>
                    <a:pt x="4274726" y="1858092"/>
                    <a:pt x="4263834" y="1868984"/>
                    <a:pt x="4250399" y="1868984"/>
                  </a:cubicBezTo>
                  <a:lnTo>
                    <a:pt x="24327" y="1868984"/>
                  </a:lnTo>
                  <a:cubicBezTo>
                    <a:pt x="10891" y="1868984"/>
                    <a:pt x="0" y="1858092"/>
                    <a:pt x="0" y="1844657"/>
                  </a:cubicBezTo>
                  <a:lnTo>
                    <a:pt x="0" y="24327"/>
                  </a:lnTo>
                  <a:cubicBezTo>
                    <a:pt x="0" y="10891"/>
                    <a:pt x="10891" y="0"/>
                    <a:pt x="24327" y="0"/>
                  </a:cubicBezTo>
                  <a:close/>
                </a:path>
              </a:pathLst>
            </a:custGeom>
            <a:solidFill>
              <a:srgbClr val="F1F2F2"/>
            </a:solidFill>
          </p:spPr>
        </p:sp>
        <p:sp>
          <p:nvSpPr>
            <p:cNvPr name="TextBox 4" id="4"/>
            <p:cNvSpPr txBox="true"/>
            <p:nvPr/>
          </p:nvSpPr>
          <p:spPr>
            <a:xfrm>
              <a:off x="0" y="-38100"/>
              <a:ext cx="4274726" cy="1907084"/>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2614676" y="451013"/>
            <a:ext cx="13431555" cy="1996075"/>
            <a:chOff x="0" y="0"/>
            <a:chExt cx="3537529" cy="525715"/>
          </a:xfrm>
        </p:grpSpPr>
        <p:sp>
          <p:nvSpPr>
            <p:cNvPr name="Freeform 6" id="6"/>
            <p:cNvSpPr/>
            <p:nvPr/>
          </p:nvSpPr>
          <p:spPr>
            <a:xfrm flipH="false" flipV="false" rot="0">
              <a:off x="0" y="0"/>
              <a:ext cx="3537529" cy="525715"/>
            </a:xfrm>
            <a:custGeom>
              <a:avLst/>
              <a:gdLst/>
              <a:ahLst/>
              <a:cxnLst/>
              <a:rect r="r" b="b" t="t" l="l"/>
              <a:pathLst>
                <a:path h="525715" w="3537529">
                  <a:moveTo>
                    <a:pt x="29396" y="0"/>
                  </a:moveTo>
                  <a:lnTo>
                    <a:pt x="3508132" y="0"/>
                  </a:lnTo>
                  <a:cubicBezTo>
                    <a:pt x="3524367" y="0"/>
                    <a:pt x="3537529" y="13161"/>
                    <a:pt x="3537529" y="29396"/>
                  </a:cubicBezTo>
                  <a:lnTo>
                    <a:pt x="3537529" y="496319"/>
                  </a:lnTo>
                  <a:cubicBezTo>
                    <a:pt x="3537529" y="512554"/>
                    <a:pt x="3524367" y="525715"/>
                    <a:pt x="3508132" y="525715"/>
                  </a:cubicBezTo>
                  <a:lnTo>
                    <a:pt x="29396" y="525715"/>
                  </a:lnTo>
                  <a:cubicBezTo>
                    <a:pt x="13161" y="525715"/>
                    <a:pt x="0" y="512554"/>
                    <a:pt x="0" y="496319"/>
                  </a:cubicBezTo>
                  <a:lnTo>
                    <a:pt x="0" y="29396"/>
                  </a:lnTo>
                  <a:cubicBezTo>
                    <a:pt x="0" y="13161"/>
                    <a:pt x="13161" y="0"/>
                    <a:pt x="29396" y="0"/>
                  </a:cubicBezTo>
                  <a:close/>
                </a:path>
              </a:pathLst>
            </a:custGeom>
            <a:solidFill>
              <a:srgbClr val="DDDEDE"/>
            </a:solidFill>
          </p:spPr>
        </p:sp>
        <p:sp>
          <p:nvSpPr>
            <p:cNvPr name="TextBox 7" id="7"/>
            <p:cNvSpPr txBox="true"/>
            <p:nvPr/>
          </p:nvSpPr>
          <p:spPr>
            <a:xfrm>
              <a:off x="0" y="-38100"/>
              <a:ext cx="3537529" cy="563815"/>
            </a:xfrm>
            <a:prstGeom prst="rect">
              <a:avLst/>
            </a:prstGeom>
          </p:spPr>
          <p:txBody>
            <a:bodyPr anchor="ctr" rtlCol="false" tIns="50800" lIns="50800" bIns="50800" rIns="50800"/>
            <a:lstStyle/>
            <a:p>
              <a:pPr algn="ctr">
                <a:lnSpc>
                  <a:spcPts val="2659"/>
                </a:lnSpc>
              </a:pPr>
            </a:p>
          </p:txBody>
        </p:sp>
      </p:grpSp>
      <p:sp>
        <p:nvSpPr>
          <p:cNvPr name="TextBox 8" id="8"/>
          <p:cNvSpPr txBox="true"/>
          <p:nvPr/>
        </p:nvSpPr>
        <p:spPr>
          <a:xfrm rot="0">
            <a:off x="1635235" y="2389939"/>
            <a:ext cx="15017531" cy="6915150"/>
          </a:xfrm>
          <a:prstGeom prst="rect">
            <a:avLst/>
          </a:prstGeom>
        </p:spPr>
        <p:txBody>
          <a:bodyPr anchor="t" rtlCol="false" tIns="0" lIns="0" bIns="0" rIns="0">
            <a:spAutoFit/>
          </a:bodyPr>
          <a:lstStyle/>
          <a:p>
            <a:pPr algn="l">
              <a:lnSpc>
                <a:spcPts val="4200"/>
              </a:lnSpc>
            </a:pPr>
            <a:r>
              <a:rPr lang="en-US" sz="3000">
                <a:solidFill>
                  <a:srgbClr val="000000"/>
                </a:solidFill>
                <a:latin typeface="Nunito"/>
                <a:ea typeface="Nunito"/>
                <a:cs typeface="Nunito"/>
                <a:sym typeface="Nunito"/>
              </a:rPr>
              <a:t>Basic Git Commands</a:t>
            </a:r>
          </a:p>
          <a:p>
            <a:pPr algn="l">
              <a:lnSpc>
                <a:spcPts val="4200"/>
              </a:lnSpc>
            </a:pPr>
            <a:r>
              <a:rPr lang="en-US" sz="3000">
                <a:solidFill>
                  <a:srgbClr val="000000"/>
                </a:solidFill>
                <a:latin typeface="Nunito"/>
                <a:ea typeface="Nunito"/>
                <a:cs typeface="Nunito"/>
                <a:sym typeface="Nunito"/>
              </a:rPr>
              <a:t>We'll categorize and explain the basic Git commands used in the provided log, and then discuss their practical application.</a:t>
            </a:r>
          </a:p>
          <a:p>
            <a:pPr algn="l">
              <a:lnSpc>
                <a:spcPts val="4200"/>
              </a:lnSpc>
            </a:pPr>
            <a:r>
              <a:rPr lang="en-US" sz="3000">
                <a:solidFill>
                  <a:srgbClr val="000000"/>
                </a:solidFill>
                <a:latin typeface="Nunito"/>
                <a:ea typeface="Nunito"/>
                <a:cs typeface="Nunito"/>
                <a:sym typeface="Nunito"/>
              </a:rPr>
              <a:t>Commands Used (From the Log):</a:t>
            </a:r>
          </a:p>
          <a:p>
            <a:pPr algn="l">
              <a:lnSpc>
                <a:spcPts val="4200"/>
              </a:lnSpc>
            </a:pPr>
            <a:r>
              <a:rPr lang="en-US" sz="3000">
                <a:solidFill>
                  <a:srgbClr val="000000"/>
                </a:solidFill>
                <a:latin typeface="Nunito"/>
                <a:ea typeface="Nunito"/>
                <a:cs typeface="Nunito"/>
                <a:sym typeface="Nunito"/>
              </a:rPr>
              <a:t>git init: </a:t>
            </a:r>
          </a:p>
          <a:p>
            <a:pPr algn="l">
              <a:lnSpc>
                <a:spcPts val="4200"/>
              </a:lnSpc>
            </a:pPr>
            <a:r>
              <a:rPr lang="en-US" sz="3000">
                <a:solidFill>
                  <a:srgbClr val="000000"/>
                </a:solidFill>
                <a:latin typeface="Nunito"/>
                <a:ea typeface="Nunito"/>
                <a:cs typeface="Nunito"/>
                <a:sym typeface="Nunito"/>
              </a:rPr>
              <a:t>Function: Initializes a new Git repository in the current directory.</a:t>
            </a:r>
          </a:p>
          <a:p>
            <a:pPr algn="l">
              <a:lnSpc>
                <a:spcPts val="4200"/>
              </a:lnSpc>
            </a:pPr>
            <a:r>
              <a:rPr lang="en-US" sz="3000">
                <a:solidFill>
                  <a:srgbClr val="000000"/>
                </a:solidFill>
                <a:latin typeface="Nunito"/>
                <a:ea typeface="Nunito"/>
                <a:cs typeface="Nunito"/>
                <a:sym typeface="Nunito"/>
              </a:rPr>
              <a:t>Application: </a:t>
            </a:r>
          </a:p>
          <a:p>
            <a:pPr algn="l">
              <a:lnSpc>
                <a:spcPts val="4200"/>
              </a:lnSpc>
            </a:pPr>
            <a:r>
              <a:rPr lang="en-US" sz="3000">
                <a:solidFill>
                  <a:srgbClr val="000000"/>
                </a:solidFill>
                <a:latin typeface="Nunito"/>
                <a:ea typeface="Nunito"/>
                <a:cs typeface="Nunito"/>
                <a:sym typeface="Nunito"/>
              </a:rPr>
              <a:t>Used at the start of a new project to turn the project directory into a Git repository.</a:t>
            </a:r>
          </a:p>
          <a:p>
            <a:pPr algn="l">
              <a:lnSpc>
                <a:spcPts val="4200"/>
              </a:lnSpc>
            </a:pPr>
            <a:r>
              <a:rPr lang="en-US" sz="3000">
                <a:solidFill>
                  <a:srgbClr val="000000"/>
                </a:solidFill>
                <a:latin typeface="Nunito"/>
                <a:ea typeface="Nunito"/>
                <a:cs typeface="Nunito"/>
                <a:sym typeface="Nunito"/>
              </a:rPr>
              <a:t>In the log, it was used (or re-used) to ensure the project was under Git version control.</a:t>
            </a:r>
          </a:p>
          <a:p>
            <a:pPr algn="l">
              <a:lnSpc>
                <a:spcPts val="4200"/>
              </a:lnSpc>
            </a:pPr>
            <a:r>
              <a:rPr lang="en-US" sz="3000">
                <a:solidFill>
                  <a:srgbClr val="000000"/>
                </a:solidFill>
                <a:latin typeface="Nunito"/>
                <a:ea typeface="Nunito"/>
                <a:cs typeface="Nunito"/>
                <a:sym typeface="Nunito"/>
              </a:rPr>
              <a:t>git remote add origin &lt;repository_url&gt;: </a:t>
            </a:r>
          </a:p>
          <a:p>
            <a:pPr algn="l">
              <a:lnSpc>
                <a:spcPts val="4200"/>
              </a:lnSpc>
            </a:pPr>
            <a:r>
              <a:rPr lang="en-US" sz="3000">
                <a:solidFill>
                  <a:srgbClr val="000000"/>
                </a:solidFill>
                <a:latin typeface="Nunito"/>
                <a:ea typeface="Nunito"/>
                <a:cs typeface="Nunito"/>
                <a:sym typeface="Nunito"/>
              </a:rPr>
              <a:t>Function: Adds a remote repository (usually on GitHub or GitLab) to your local Git repository.</a:t>
            </a:r>
          </a:p>
          <a:p>
            <a:pPr algn="l">
              <a:lnSpc>
                <a:spcPts val="4200"/>
              </a:lnSpc>
            </a:pPr>
          </a:p>
        </p:txBody>
      </p:sp>
      <p:sp>
        <p:nvSpPr>
          <p:cNvPr name="Freeform 9" id="9"/>
          <p:cNvSpPr/>
          <p:nvPr/>
        </p:nvSpPr>
        <p:spPr>
          <a:xfrm flipH="false" flipV="false" rot="4302480">
            <a:off x="16435990" y="335858"/>
            <a:ext cx="2722598" cy="2788509"/>
          </a:xfrm>
          <a:custGeom>
            <a:avLst/>
            <a:gdLst/>
            <a:ahLst/>
            <a:cxnLst/>
            <a:rect r="r" b="b" t="t" l="l"/>
            <a:pathLst>
              <a:path h="2788509" w="2722598">
                <a:moveTo>
                  <a:pt x="0" y="0"/>
                </a:moveTo>
                <a:lnTo>
                  <a:pt x="2722599" y="0"/>
                </a:lnTo>
                <a:lnTo>
                  <a:pt x="2722599" y="2788508"/>
                </a:lnTo>
                <a:lnTo>
                  <a:pt x="0" y="278850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0" id="10"/>
          <p:cNvSpPr txBox="true"/>
          <p:nvPr/>
        </p:nvSpPr>
        <p:spPr>
          <a:xfrm rot="0">
            <a:off x="2773119" y="636259"/>
            <a:ext cx="13114668" cy="1810830"/>
          </a:xfrm>
          <a:prstGeom prst="rect">
            <a:avLst/>
          </a:prstGeom>
        </p:spPr>
        <p:txBody>
          <a:bodyPr anchor="t" rtlCol="false" tIns="0" lIns="0" bIns="0" rIns="0">
            <a:spAutoFit/>
          </a:bodyPr>
          <a:lstStyle/>
          <a:p>
            <a:pPr algn="ctr">
              <a:lnSpc>
                <a:spcPts val="7290"/>
              </a:lnSpc>
            </a:pPr>
            <a:r>
              <a:rPr lang="en-US" sz="5207">
                <a:solidFill>
                  <a:srgbClr val="000000"/>
                </a:solidFill>
                <a:latin typeface="Fredoka"/>
                <a:ea typeface="Fredoka"/>
                <a:cs typeface="Fredoka"/>
                <a:sym typeface="Fredoka"/>
              </a:rPr>
              <a:t>GIT, GITHUB AND APPLYING IT IN PRACTICE</a:t>
            </a:r>
          </a:p>
        </p:txBody>
      </p:sp>
    </p:spTree>
  </p:cSld>
  <p:clrMapOvr>
    <a:masterClrMapping/>
  </p:clrMapOvr>
</p:sld>
</file>

<file path=ppt/slides/slide7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1919996"/>
            <a:ext cx="16230600" cy="7338304"/>
            <a:chOff x="0" y="0"/>
            <a:chExt cx="4274726" cy="1932722"/>
          </a:xfrm>
        </p:grpSpPr>
        <p:sp>
          <p:nvSpPr>
            <p:cNvPr name="Freeform 3" id="3"/>
            <p:cNvSpPr/>
            <p:nvPr/>
          </p:nvSpPr>
          <p:spPr>
            <a:xfrm flipH="false" flipV="false" rot="0">
              <a:off x="0" y="0"/>
              <a:ext cx="4274726" cy="1932722"/>
            </a:xfrm>
            <a:custGeom>
              <a:avLst/>
              <a:gdLst/>
              <a:ahLst/>
              <a:cxnLst/>
              <a:rect r="r" b="b" t="t" l="l"/>
              <a:pathLst>
                <a:path h="1932722" w="4274726">
                  <a:moveTo>
                    <a:pt x="24327" y="0"/>
                  </a:moveTo>
                  <a:lnTo>
                    <a:pt x="4250399" y="0"/>
                  </a:lnTo>
                  <a:cubicBezTo>
                    <a:pt x="4263834" y="0"/>
                    <a:pt x="4274726" y="10891"/>
                    <a:pt x="4274726" y="24327"/>
                  </a:cubicBezTo>
                  <a:lnTo>
                    <a:pt x="4274726" y="1908395"/>
                  </a:lnTo>
                  <a:cubicBezTo>
                    <a:pt x="4274726" y="1914847"/>
                    <a:pt x="4272163" y="1921035"/>
                    <a:pt x="4267601" y="1925597"/>
                  </a:cubicBezTo>
                  <a:cubicBezTo>
                    <a:pt x="4263039" y="1930159"/>
                    <a:pt x="4256851" y="1932722"/>
                    <a:pt x="4250399" y="1932722"/>
                  </a:cubicBezTo>
                  <a:lnTo>
                    <a:pt x="24327" y="1932722"/>
                  </a:lnTo>
                  <a:cubicBezTo>
                    <a:pt x="10891" y="1932722"/>
                    <a:pt x="0" y="1921831"/>
                    <a:pt x="0" y="1908395"/>
                  </a:cubicBezTo>
                  <a:lnTo>
                    <a:pt x="0" y="24327"/>
                  </a:lnTo>
                  <a:cubicBezTo>
                    <a:pt x="0" y="10891"/>
                    <a:pt x="10891" y="0"/>
                    <a:pt x="24327" y="0"/>
                  </a:cubicBezTo>
                  <a:close/>
                </a:path>
              </a:pathLst>
            </a:custGeom>
            <a:solidFill>
              <a:srgbClr val="F1F2F2"/>
            </a:solidFill>
          </p:spPr>
        </p:sp>
        <p:sp>
          <p:nvSpPr>
            <p:cNvPr name="TextBox 4" id="4"/>
            <p:cNvSpPr txBox="true"/>
            <p:nvPr/>
          </p:nvSpPr>
          <p:spPr>
            <a:xfrm>
              <a:off x="0" y="-38100"/>
              <a:ext cx="4274726" cy="1970822"/>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2614676" y="451013"/>
            <a:ext cx="13431555" cy="1996075"/>
            <a:chOff x="0" y="0"/>
            <a:chExt cx="3537529" cy="525715"/>
          </a:xfrm>
        </p:grpSpPr>
        <p:sp>
          <p:nvSpPr>
            <p:cNvPr name="Freeform 6" id="6"/>
            <p:cNvSpPr/>
            <p:nvPr/>
          </p:nvSpPr>
          <p:spPr>
            <a:xfrm flipH="false" flipV="false" rot="0">
              <a:off x="0" y="0"/>
              <a:ext cx="3537529" cy="525715"/>
            </a:xfrm>
            <a:custGeom>
              <a:avLst/>
              <a:gdLst/>
              <a:ahLst/>
              <a:cxnLst/>
              <a:rect r="r" b="b" t="t" l="l"/>
              <a:pathLst>
                <a:path h="525715" w="3537529">
                  <a:moveTo>
                    <a:pt x="29396" y="0"/>
                  </a:moveTo>
                  <a:lnTo>
                    <a:pt x="3508132" y="0"/>
                  </a:lnTo>
                  <a:cubicBezTo>
                    <a:pt x="3524367" y="0"/>
                    <a:pt x="3537529" y="13161"/>
                    <a:pt x="3537529" y="29396"/>
                  </a:cubicBezTo>
                  <a:lnTo>
                    <a:pt x="3537529" y="496319"/>
                  </a:lnTo>
                  <a:cubicBezTo>
                    <a:pt x="3537529" y="512554"/>
                    <a:pt x="3524367" y="525715"/>
                    <a:pt x="3508132" y="525715"/>
                  </a:cubicBezTo>
                  <a:lnTo>
                    <a:pt x="29396" y="525715"/>
                  </a:lnTo>
                  <a:cubicBezTo>
                    <a:pt x="13161" y="525715"/>
                    <a:pt x="0" y="512554"/>
                    <a:pt x="0" y="496319"/>
                  </a:cubicBezTo>
                  <a:lnTo>
                    <a:pt x="0" y="29396"/>
                  </a:lnTo>
                  <a:cubicBezTo>
                    <a:pt x="0" y="13161"/>
                    <a:pt x="13161" y="0"/>
                    <a:pt x="29396" y="0"/>
                  </a:cubicBezTo>
                  <a:close/>
                </a:path>
              </a:pathLst>
            </a:custGeom>
            <a:solidFill>
              <a:srgbClr val="DDDEDE"/>
            </a:solidFill>
          </p:spPr>
        </p:sp>
        <p:sp>
          <p:nvSpPr>
            <p:cNvPr name="TextBox 7" id="7"/>
            <p:cNvSpPr txBox="true"/>
            <p:nvPr/>
          </p:nvSpPr>
          <p:spPr>
            <a:xfrm>
              <a:off x="0" y="-38100"/>
              <a:ext cx="3537529" cy="563815"/>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4302480">
            <a:off x="16435990" y="335858"/>
            <a:ext cx="2722598" cy="2788509"/>
          </a:xfrm>
          <a:custGeom>
            <a:avLst/>
            <a:gdLst/>
            <a:ahLst/>
            <a:cxnLst/>
            <a:rect r="r" b="b" t="t" l="l"/>
            <a:pathLst>
              <a:path h="2788509" w="2722598">
                <a:moveTo>
                  <a:pt x="0" y="0"/>
                </a:moveTo>
                <a:lnTo>
                  <a:pt x="2722599" y="0"/>
                </a:lnTo>
                <a:lnTo>
                  <a:pt x="2722599" y="2788508"/>
                </a:lnTo>
                <a:lnTo>
                  <a:pt x="0" y="278850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9" id="9"/>
          <p:cNvSpPr txBox="true"/>
          <p:nvPr/>
        </p:nvSpPr>
        <p:spPr>
          <a:xfrm rot="0">
            <a:off x="2773119" y="636259"/>
            <a:ext cx="13114668" cy="1810830"/>
          </a:xfrm>
          <a:prstGeom prst="rect">
            <a:avLst/>
          </a:prstGeom>
        </p:spPr>
        <p:txBody>
          <a:bodyPr anchor="t" rtlCol="false" tIns="0" lIns="0" bIns="0" rIns="0">
            <a:spAutoFit/>
          </a:bodyPr>
          <a:lstStyle/>
          <a:p>
            <a:pPr algn="ctr">
              <a:lnSpc>
                <a:spcPts val="7290"/>
              </a:lnSpc>
            </a:pPr>
            <a:r>
              <a:rPr lang="en-US" sz="5207">
                <a:solidFill>
                  <a:srgbClr val="000000"/>
                </a:solidFill>
                <a:latin typeface="Fredoka"/>
                <a:ea typeface="Fredoka"/>
                <a:cs typeface="Fredoka"/>
                <a:sym typeface="Fredoka"/>
              </a:rPr>
              <a:t>GIT, GITHUB AND APPLYING IT IN PRACTICE</a:t>
            </a:r>
          </a:p>
        </p:txBody>
      </p:sp>
      <p:sp>
        <p:nvSpPr>
          <p:cNvPr name="TextBox 10" id="10"/>
          <p:cNvSpPr txBox="true"/>
          <p:nvPr/>
        </p:nvSpPr>
        <p:spPr>
          <a:xfrm rot="0">
            <a:off x="1821688" y="2636398"/>
            <a:ext cx="15017531" cy="5848350"/>
          </a:xfrm>
          <a:prstGeom prst="rect">
            <a:avLst/>
          </a:prstGeom>
        </p:spPr>
        <p:txBody>
          <a:bodyPr anchor="t" rtlCol="false" tIns="0" lIns="0" bIns="0" rIns="0">
            <a:spAutoFit/>
          </a:bodyPr>
          <a:lstStyle/>
          <a:p>
            <a:pPr algn="l">
              <a:lnSpc>
                <a:spcPts val="4200"/>
              </a:lnSpc>
            </a:pPr>
            <a:r>
              <a:rPr lang="en-US" sz="3000">
                <a:solidFill>
                  <a:srgbClr val="000000"/>
                </a:solidFill>
                <a:latin typeface="Nunito"/>
                <a:ea typeface="Nunito"/>
                <a:cs typeface="Nunito"/>
                <a:sym typeface="Nunito"/>
              </a:rPr>
              <a:t>Application: </a:t>
            </a:r>
          </a:p>
          <a:p>
            <a:pPr algn="l">
              <a:lnSpc>
                <a:spcPts val="4200"/>
              </a:lnSpc>
            </a:pPr>
            <a:r>
              <a:rPr lang="en-US" sz="3000">
                <a:solidFill>
                  <a:srgbClr val="000000"/>
                </a:solidFill>
                <a:latin typeface="Nunito"/>
                <a:ea typeface="Nunito"/>
                <a:cs typeface="Nunito"/>
                <a:sym typeface="Nunito"/>
              </a:rPr>
              <a:t>Connects your local project to a remote repository, enabling you to push and pull changes.</a:t>
            </a:r>
          </a:p>
          <a:p>
            <a:pPr algn="l">
              <a:lnSpc>
                <a:spcPts val="4200"/>
              </a:lnSpc>
            </a:pPr>
            <a:r>
              <a:rPr lang="en-US" sz="3000">
                <a:solidFill>
                  <a:srgbClr val="000000"/>
                </a:solidFill>
                <a:latin typeface="Nunito"/>
                <a:ea typeface="Nunito"/>
                <a:cs typeface="Nunito"/>
                <a:sym typeface="Nunito"/>
              </a:rPr>
              <a:t>origin is the standard name for the main remote repository.</a:t>
            </a:r>
          </a:p>
          <a:p>
            <a:pPr algn="l">
              <a:lnSpc>
                <a:spcPts val="4200"/>
              </a:lnSpc>
            </a:pPr>
            <a:r>
              <a:rPr lang="en-US" sz="3000">
                <a:solidFill>
                  <a:srgbClr val="000000"/>
                </a:solidFill>
                <a:latin typeface="Nunito"/>
                <a:ea typeface="Nunito"/>
                <a:cs typeface="Nunito"/>
                <a:sym typeface="Nunito"/>
              </a:rPr>
              <a:t>git remote -v: </a:t>
            </a:r>
          </a:p>
          <a:p>
            <a:pPr algn="l">
              <a:lnSpc>
                <a:spcPts val="4200"/>
              </a:lnSpc>
            </a:pPr>
            <a:r>
              <a:rPr lang="en-US" sz="3000">
                <a:solidFill>
                  <a:srgbClr val="000000"/>
                </a:solidFill>
                <a:latin typeface="Nunito"/>
                <a:ea typeface="Nunito"/>
                <a:cs typeface="Nunito"/>
                <a:sym typeface="Nunito"/>
              </a:rPr>
              <a:t>Function: Lists the configured remote repositories, showing their names and URLs.</a:t>
            </a:r>
          </a:p>
          <a:p>
            <a:pPr algn="l">
              <a:lnSpc>
                <a:spcPts val="4200"/>
              </a:lnSpc>
            </a:pPr>
            <a:r>
              <a:rPr lang="en-US" sz="3000">
                <a:solidFill>
                  <a:srgbClr val="000000"/>
                </a:solidFill>
                <a:latin typeface="Nunito"/>
                <a:ea typeface="Nunito"/>
                <a:cs typeface="Nunito"/>
                <a:sym typeface="Nunito"/>
              </a:rPr>
              <a:t>Application: </a:t>
            </a:r>
          </a:p>
          <a:p>
            <a:pPr algn="l">
              <a:lnSpc>
                <a:spcPts val="4200"/>
              </a:lnSpc>
            </a:pPr>
            <a:r>
              <a:rPr lang="en-US" sz="3000">
                <a:solidFill>
                  <a:srgbClr val="000000"/>
                </a:solidFill>
                <a:latin typeface="Nunito"/>
                <a:ea typeface="Nunito"/>
                <a:cs typeface="Nunito"/>
                <a:sym typeface="Nunito"/>
              </a:rPr>
              <a:t>Used to verify that the remote repository has been added correctly.</a:t>
            </a:r>
          </a:p>
          <a:p>
            <a:pPr algn="l">
              <a:lnSpc>
                <a:spcPts val="4200"/>
              </a:lnSpc>
            </a:pPr>
            <a:r>
              <a:rPr lang="en-US" sz="3000">
                <a:solidFill>
                  <a:srgbClr val="000000"/>
                </a:solidFill>
                <a:latin typeface="Nunito"/>
                <a:ea typeface="Nunito"/>
                <a:cs typeface="Nunito"/>
                <a:sym typeface="Nunito"/>
              </a:rPr>
              <a:t>Helps to confirm the URL of the remote.</a:t>
            </a:r>
          </a:p>
          <a:p>
            <a:pPr algn="l">
              <a:lnSpc>
                <a:spcPts val="4200"/>
              </a:lnSpc>
            </a:pPr>
            <a:r>
              <a:rPr lang="en-US" sz="3000">
                <a:solidFill>
                  <a:srgbClr val="000000"/>
                </a:solidFill>
                <a:latin typeface="Nunito"/>
                <a:ea typeface="Nunito"/>
                <a:cs typeface="Nunito"/>
                <a:sym typeface="Nunito"/>
              </a:rPr>
              <a:t>git add &lt;files&gt; or git add .: </a:t>
            </a:r>
          </a:p>
          <a:p>
            <a:pPr algn="l">
              <a:lnSpc>
                <a:spcPts val="4200"/>
              </a:lnSpc>
            </a:pPr>
            <a:r>
              <a:rPr lang="en-US" sz="3000">
                <a:solidFill>
                  <a:srgbClr val="000000"/>
                </a:solidFill>
                <a:latin typeface="Nunito"/>
                <a:ea typeface="Nunito"/>
                <a:cs typeface="Nunito"/>
                <a:sym typeface="Nunito"/>
              </a:rPr>
              <a:t>Function: Adds changes in the working directory to the staging area.</a:t>
            </a:r>
          </a:p>
        </p:txBody>
      </p:sp>
    </p:spTree>
  </p:cSld>
  <p:clrMapOvr>
    <a:masterClrMapping/>
  </p:clrMapOvr>
</p:sld>
</file>

<file path=ppt/slides/slide7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1919996"/>
            <a:ext cx="16230600" cy="6310756"/>
            <a:chOff x="0" y="0"/>
            <a:chExt cx="4274726" cy="1662092"/>
          </a:xfrm>
        </p:grpSpPr>
        <p:sp>
          <p:nvSpPr>
            <p:cNvPr name="Freeform 3" id="3"/>
            <p:cNvSpPr/>
            <p:nvPr/>
          </p:nvSpPr>
          <p:spPr>
            <a:xfrm flipH="false" flipV="false" rot="0">
              <a:off x="0" y="0"/>
              <a:ext cx="4274726" cy="1662092"/>
            </a:xfrm>
            <a:custGeom>
              <a:avLst/>
              <a:gdLst/>
              <a:ahLst/>
              <a:cxnLst/>
              <a:rect r="r" b="b" t="t" l="l"/>
              <a:pathLst>
                <a:path h="1662092" w="4274726">
                  <a:moveTo>
                    <a:pt x="24327" y="0"/>
                  </a:moveTo>
                  <a:lnTo>
                    <a:pt x="4250399" y="0"/>
                  </a:lnTo>
                  <a:cubicBezTo>
                    <a:pt x="4263834" y="0"/>
                    <a:pt x="4274726" y="10891"/>
                    <a:pt x="4274726" y="24327"/>
                  </a:cubicBezTo>
                  <a:lnTo>
                    <a:pt x="4274726" y="1637765"/>
                  </a:lnTo>
                  <a:cubicBezTo>
                    <a:pt x="4274726" y="1644217"/>
                    <a:pt x="4272163" y="1650405"/>
                    <a:pt x="4267601" y="1654967"/>
                  </a:cubicBezTo>
                  <a:cubicBezTo>
                    <a:pt x="4263039" y="1659529"/>
                    <a:pt x="4256851" y="1662092"/>
                    <a:pt x="4250399" y="1662092"/>
                  </a:cubicBezTo>
                  <a:lnTo>
                    <a:pt x="24327" y="1662092"/>
                  </a:lnTo>
                  <a:cubicBezTo>
                    <a:pt x="10891" y="1662092"/>
                    <a:pt x="0" y="1651201"/>
                    <a:pt x="0" y="1637765"/>
                  </a:cubicBezTo>
                  <a:lnTo>
                    <a:pt x="0" y="24327"/>
                  </a:lnTo>
                  <a:cubicBezTo>
                    <a:pt x="0" y="10891"/>
                    <a:pt x="10891" y="0"/>
                    <a:pt x="24327" y="0"/>
                  </a:cubicBezTo>
                  <a:close/>
                </a:path>
              </a:pathLst>
            </a:custGeom>
            <a:solidFill>
              <a:srgbClr val="F1F2F2"/>
            </a:solidFill>
          </p:spPr>
        </p:sp>
        <p:sp>
          <p:nvSpPr>
            <p:cNvPr name="TextBox 4" id="4"/>
            <p:cNvSpPr txBox="true"/>
            <p:nvPr/>
          </p:nvSpPr>
          <p:spPr>
            <a:xfrm>
              <a:off x="0" y="-38100"/>
              <a:ext cx="4274726" cy="1700192"/>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455841" y="8740298"/>
            <a:ext cx="20004189" cy="1104251"/>
            <a:chOff x="0" y="0"/>
            <a:chExt cx="5268593" cy="290832"/>
          </a:xfrm>
        </p:grpSpPr>
        <p:sp>
          <p:nvSpPr>
            <p:cNvPr name="Freeform 6" id="6"/>
            <p:cNvSpPr/>
            <p:nvPr/>
          </p:nvSpPr>
          <p:spPr>
            <a:xfrm flipH="false" flipV="false" rot="0">
              <a:off x="0" y="0"/>
              <a:ext cx="5268593" cy="290832"/>
            </a:xfrm>
            <a:custGeom>
              <a:avLst/>
              <a:gdLst/>
              <a:ahLst/>
              <a:cxnLst/>
              <a:rect r="r" b="b" t="t" l="l"/>
              <a:pathLst>
                <a:path h="290832" w="5268593">
                  <a:moveTo>
                    <a:pt x="0" y="0"/>
                  </a:moveTo>
                  <a:lnTo>
                    <a:pt x="5268593" y="0"/>
                  </a:lnTo>
                  <a:lnTo>
                    <a:pt x="5268593" y="290832"/>
                  </a:lnTo>
                  <a:lnTo>
                    <a:pt x="0" y="290832"/>
                  </a:lnTo>
                  <a:close/>
                </a:path>
              </a:pathLst>
            </a:custGeom>
            <a:solidFill>
              <a:srgbClr val="DDDEDE"/>
            </a:solidFill>
          </p:spPr>
        </p:sp>
        <p:sp>
          <p:nvSpPr>
            <p:cNvPr name="TextBox 7" id="7"/>
            <p:cNvSpPr txBox="true"/>
            <p:nvPr/>
          </p:nvSpPr>
          <p:spPr>
            <a:xfrm>
              <a:off x="0" y="-38100"/>
              <a:ext cx="5268593" cy="328932"/>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2614676" y="532535"/>
            <a:ext cx="13431555" cy="1996075"/>
            <a:chOff x="0" y="0"/>
            <a:chExt cx="3537529" cy="525715"/>
          </a:xfrm>
        </p:grpSpPr>
        <p:sp>
          <p:nvSpPr>
            <p:cNvPr name="Freeform 9" id="9"/>
            <p:cNvSpPr/>
            <p:nvPr/>
          </p:nvSpPr>
          <p:spPr>
            <a:xfrm flipH="false" flipV="false" rot="0">
              <a:off x="0" y="0"/>
              <a:ext cx="3537529" cy="525715"/>
            </a:xfrm>
            <a:custGeom>
              <a:avLst/>
              <a:gdLst/>
              <a:ahLst/>
              <a:cxnLst/>
              <a:rect r="r" b="b" t="t" l="l"/>
              <a:pathLst>
                <a:path h="525715" w="3537529">
                  <a:moveTo>
                    <a:pt x="29396" y="0"/>
                  </a:moveTo>
                  <a:lnTo>
                    <a:pt x="3508132" y="0"/>
                  </a:lnTo>
                  <a:cubicBezTo>
                    <a:pt x="3524367" y="0"/>
                    <a:pt x="3537529" y="13161"/>
                    <a:pt x="3537529" y="29396"/>
                  </a:cubicBezTo>
                  <a:lnTo>
                    <a:pt x="3537529" y="496319"/>
                  </a:lnTo>
                  <a:cubicBezTo>
                    <a:pt x="3537529" y="512554"/>
                    <a:pt x="3524367" y="525715"/>
                    <a:pt x="3508132" y="525715"/>
                  </a:cubicBezTo>
                  <a:lnTo>
                    <a:pt x="29396" y="525715"/>
                  </a:lnTo>
                  <a:cubicBezTo>
                    <a:pt x="13161" y="525715"/>
                    <a:pt x="0" y="512554"/>
                    <a:pt x="0" y="496319"/>
                  </a:cubicBezTo>
                  <a:lnTo>
                    <a:pt x="0" y="29396"/>
                  </a:lnTo>
                  <a:cubicBezTo>
                    <a:pt x="0" y="13161"/>
                    <a:pt x="13161" y="0"/>
                    <a:pt x="29396" y="0"/>
                  </a:cubicBezTo>
                  <a:close/>
                </a:path>
              </a:pathLst>
            </a:custGeom>
            <a:solidFill>
              <a:srgbClr val="DDDEDE"/>
            </a:solidFill>
          </p:spPr>
        </p:sp>
        <p:sp>
          <p:nvSpPr>
            <p:cNvPr name="TextBox 10" id="10"/>
            <p:cNvSpPr txBox="true"/>
            <p:nvPr/>
          </p:nvSpPr>
          <p:spPr>
            <a:xfrm>
              <a:off x="0" y="-38100"/>
              <a:ext cx="3537529" cy="563815"/>
            </a:xfrm>
            <a:prstGeom prst="rect">
              <a:avLst/>
            </a:prstGeom>
          </p:spPr>
          <p:txBody>
            <a:bodyPr anchor="ctr" rtlCol="false" tIns="50800" lIns="50800" bIns="50800" rIns="50800"/>
            <a:lstStyle/>
            <a:p>
              <a:pPr algn="ctr">
                <a:lnSpc>
                  <a:spcPts val="2659"/>
                </a:lnSpc>
              </a:pPr>
            </a:p>
          </p:txBody>
        </p:sp>
      </p:grpSp>
      <p:sp>
        <p:nvSpPr>
          <p:cNvPr name="TextBox 11" id="11"/>
          <p:cNvSpPr txBox="true"/>
          <p:nvPr/>
        </p:nvSpPr>
        <p:spPr>
          <a:xfrm rot="0">
            <a:off x="1821688" y="2665934"/>
            <a:ext cx="15017531" cy="4781550"/>
          </a:xfrm>
          <a:prstGeom prst="rect">
            <a:avLst/>
          </a:prstGeom>
        </p:spPr>
        <p:txBody>
          <a:bodyPr anchor="t" rtlCol="false" tIns="0" lIns="0" bIns="0" rIns="0">
            <a:spAutoFit/>
          </a:bodyPr>
          <a:lstStyle/>
          <a:p>
            <a:pPr algn="l">
              <a:lnSpc>
                <a:spcPts val="4200"/>
              </a:lnSpc>
            </a:pPr>
            <a:r>
              <a:rPr lang="en-US" sz="3000">
                <a:solidFill>
                  <a:srgbClr val="000000"/>
                </a:solidFill>
                <a:latin typeface="Nunito"/>
                <a:ea typeface="Nunito"/>
                <a:cs typeface="Nunito"/>
                <a:sym typeface="Nunito"/>
              </a:rPr>
              <a:t>Application:</a:t>
            </a:r>
          </a:p>
          <a:p>
            <a:pPr algn="l">
              <a:lnSpc>
                <a:spcPts val="4200"/>
              </a:lnSpc>
            </a:pPr>
            <a:r>
              <a:rPr lang="en-US" sz="3000">
                <a:solidFill>
                  <a:srgbClr val="000000"/>
                </a:solidFill>
                <a:latin typeface="Nunito"/>
                <a:ea typeface="Nunito"/>
                <a:cs typeface="Nunito"/>
                <a:sym typeface="Nunito"/>
              </a:rPr>
              <a:t>git add &lt;files&gt; adds specific files.</a:t>
            </a:r>
          </a:p>
          <a:p>
            <a:pPr algn="l">
              <a:lnSpc>
                <a:spcPts val="4200"/>
              </a:lnSpc>
            </a:pPr>
            <a:r>
              <a:rPr lang="en-US" sz="3000">
                <a:solidFill>
                  <a:srgbClr val="000000"/>
                </a:solidFill>
                <a:latin typeface="Nunito"/>
                <a:ea typeface="Nunito"/>
                <a:cs typeface="Nunito"/>
                <a:sym typeface="Nunito"/>
              </a:rPr>
              <a:t>git add . adds all changes (new, modified, deleted) in the current directory and subdirectories.</a:t>
            </a:r>
          </a:p>
          <a:p>
            <a:pPr algn="l">
              <a:lnSpc>
                <a:spcPts val="4200"/>
              </a:lnSpc>
            </a:pPr>
            <a:r>
              <a:rPr lang="en-US" sz="3000">
                <a:solidFill>
                  <a:srgbClr val="000000"/>
                </a:solidFill>
                <a:latin typeface="Nunito"/>
                <a:ea typeface="Nunito"/>
                <a:cs typeface="Nunito"/>
                <a:sym typeface="Nunito"/>
              </a:rPr>
              <a:t> Prepares changes for the next commit.</a:t>
            </a:r>
          </a:p>
          <a:p>
            <a:pPr algn="l">
              <a:lnSpc>
                <a:spcPts val="4200"/>
              </a:lnSpc>
            </a:pPr>
            <a:r>
              <a:rPr lang="en-US" sz="3000">
                <a:solidFill>
                  <a:srgbClr val="000000"/>
                </a:solidFill>
                <a:latin typeface="Nunito"/>
                <a:ea typeface="Nunito"/>
                <a:cs typeface="Nunito"/>
                <a:sym typeface="Nunito"/>
              </a:rPr>
              <a:t> In the log, it was used to stage all the files of the project.</a:t>
            </a:r>
          </a:p>
          <a:p>
            <a:pPr algn="l">
              <a:lnSpc>
                <a:spcPts val="4200"/>
              </a:lnSpc>
            </a:pPr>
            <a:r>
              <a:rPr lang="en-US" sz="3000">
                <a:solidFill>
                  <a:srgbClr val="000000"/>
                </a:solidFill>
                <a:latin typeface="Nunito"/>
                <a:ea typeface="Nunito"/>
                <a:cs typeface="Nunito"/>
                <a:sym typeface="Nunito"/>
              </a:rPr>
              <a:t>git commit -m "&lt;commit_message&gt;": </a:t>
            </a:r>
          </a:p>
          <a:p>
            <a:pPr algn="l">
              <a:lnSpc>
                <a:spcPts val="4200"/>
              </a:lnSpc>
            </a:pPr>
            <a:r>
              <a:rPr lang="en-US" sz="3000">
                <a:solidFill>
                  <a:srgbClr val="000000"/>
                </a:solidFill>
                <a:latin typeface="Nunito"/>
                <a:ea typeface="Nunito"/>
                <a:cs typeface="Nunito"/>
                <a:sym typeface="Nunito"/>
              </a:rPr>
              <a:t> Function: Creates a new commit with the staged changes.</a:t>
            </a:r>
          </a:p>
          <a:p>
            <a:pPr algn="l">
              <a:lnSpc>
                <a:spcPts val="4200"/>
              </a:lnSpc>
            </a:pPr>
            <a:r>
              <a:rPr lang="en-US" sz="3000">
                <a:solidFill>
                  <a:srgbClr val="000000"/>
                </a:solidFill>
                <a:latin typeface="Nunito"/>
                <a:ea typeface="Nunito"/>
                <a:cs typeface="Nunito"/>
                <a:sym typeface="Nunito"/>
              </a:rPr>
              <a:t> </a:t>
            </a:r>
          </a:p>
        </p:txBody>
      </p:sp>
      <p:sp>
        <p:nvSpPr>
          <p:cNvPr name="Freeform 12" id="12"/>
          <p:cNvSpPr/>
          <p:nvPr/>
        </p:nvSpPr>
        <p:spPr>
          <a:xfrm flipH="false" flipV="false" rot="4302480">
            <a:off x="16435990" y="335858"/>
            <a:ext cx="2722598" cy="2788509"/>
          </a:xfrm>
          <a:custGeom>
            <a:avLst/>
            <a:gdLst/>
            <a:ahLst/>
            <a:cxnLst/>
            <a:rect r="r" b="b" t="t" l="l"/>
            <a:pathLst>
              <a:path h="2788509" w="2722598">
                <a:moveTo>
                  <a:pt x="0" y="0"/>
                </a:moveTo>
                <a:lnTo>
                  <a:pt x="2722599" y="0"/>
                </a:lnTo>
                <a:lnTo>
                  <a:pt x="2722599" y="2788508"/>
                </a:lnTo>
                <a:lnTo>
                  <a:pt x="0" y="278850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3" id="13"/>
          <p:cNvSpPr/>
          <p:nvPr/>
        </p:nvSpPr>
        <p:spPr>
          <a:xfrm flipH="false" flipV="false" rot="0">
            <a:off x="1336950" y="8175357"/>
            <a:ext cx="3266712" cy="397945"/>
          </a:xfrm>
          <a:custGeom>
            <a:avLst/>
            <a:gdLst/>
            <a:ahLst/>
            <a:cxnLst/>
            <a:rect r="r" b="b" t="t" l="l"/>
            <a:pathLst>
              <a:path h="397945" w="3266712">
                <a:moveTo>
                  <a:pt x="0" y="0"/>
                </a:moveTo>
                <a:lnTo>
                  <a:pt x="3266712" y="0"/>
                </a:lnTo>
                <a:lnTo>
                  <a:pt x="3266712" y="397945"/>
                </a:lnTo>
                <a:lnTo>
                  <a:pt x="0" y="39794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4" id="14"/>
          <p:cNvSpPr txBox="true"/>
          <p:nvPr/>
        </p:nvSpPr>
        <p:spPr>
          <a:xfrm rot="0">
            <a:off x="2586666" y="423938"/>
            <a:ext cx="13114668" cy="2299146"/>
          </a:xfrm>
          <a:prstGeom prst="rect">
            <a:avLst/>
          </a:prstGeom>
        </p:spPr>
        <p:txBody>
          <a:bodyPr anchor="t" rtlCol="false" tIns="0" lIns="0" bIns="0" rIns="0">
            <a:spAutoFit/>
          </a:bodyPr>
          <a:lstStyle/>
          <a:p>
            <a:pPr algn="ctr">
              <a:lnSpc>
                <a:spcPts val="9250"/>
              </a:lnSpc>
            </a:pPr>
            <a:r>
              <a:rPr lang="en-US" sz="6607">
                <a:solidFill>
                  <a:srgbClr val="000000"/>
                </a:solidFill>
                <a:latin typeface="Fredoka"/>
                <a:ea typeface="Fredoka"/>
                <a:cs typeface="Fredoka"/>
                <a:sym typeface="Fredoka"/>
              </a:rPr>
              <a:t>GIT, GITHUB AND APPLYING IT IN PRACTICE</a:t>
            </a:r>
          </a:p>
        </p:txBody>
      </p:sp>
    </p:spTree>
  </p:cSld>
  <p:clrMapOvr>
    <a:masterClrMapping/>
  </p:clrMapOvr>
</p:sld>
</file>

<file path=ppt/slides/slide7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1919996"/>
            <a:ext cx="16230600" cy="6310756"/>
            <a:chOff x="0" y="0"/>
            <a:chExt cx="4274726" cy="1662092"/>
          </a:xfrm>
        </p:grpSpPr>
        <p:sp>
          <p:nvSpPr>
            <p:cNvPr name="Freeform 3" id="3"/>
            <p:cNvSpPr/>
            <p:nvPr/>
          </p:nvSpPr>
          <p:spPr>
            <a:xfrm flipH="false" flipV="false" rot="0">
              <a:off x="0" y="0"/>
              <a:ext cx="4274726" cy="1662092"/>
            </a:xfrm>
            <a:custGeom>
              <a:avLst/>
              <a:gdLst/>
              <a:ahLst/>
              <a:cxnLst/>
              <a:rect r="r" b="b" t="t" l="l"/>
              <a:pathLst>
                <a:path h="1662092" w="4274726">
                  <a:moveTo>
                    <a:pt x="24327" y="0"/>
                  </a:moveTo>
                  <a:lnTo>
                    <a:pt x="4250399" y="0"/>
                  </a:lnTo>
                  <a:cubicBezTo>
                    <a:pt x="4263834" y="0"/>
                    <a:pt x="4274726" y="10891"/>
                    <a:pt x="4274726" y="24327"/>
                  </a:cubicBezTo>
                  <a:lnTo>
                    <a:pt x="4274726" y="1637765"/>
                  </a:lnTo>
                  <a:cubicBezTo>
                    <a:pt x="4274726" y="1644217"/>
                    <a:pt x="4272163" y="1650405"/>
                    <a:pt x="4267601" y="1654967"/>
                  </a:cubicBezTo>
                  <a:cubicBezTo>
                    <a:pt x="4263039" y="1659529"/>
                    <a:pt x="4256851" y="1662092"/>
                    <a:pt x="4250399" y="1662092"/>
                  </a:cubicBezTo>
                  <a:lnTo>
                    <a:pt x="24327" y="1662092"/>
                  </a:lnTo>
                  <a:cubicBezTo>
                    <a:pt x="10891" y="1662092"/>
                    <a:pt x="0" y="1651201"/>
                    <a:pt x="0" y="1637765"/>
                  </a:cubicBezTo>
                  <a:lnTo>
                    <a:pt x="0" y="24327"/>
                  </a:lnTo>
                  <a:cubicBezTo>
                    <a:pt x="0" y="10891"/>
                    <a:pt x="10891" y="0"/>
                    <a:pt x="24327" y="0"/>
                  </a:cubicBezTo>
                  <a:close/>
                </a:path>
              </a:pathLst>
            </a:custGeom>
            <a:solidFill>
              <a:srgbClr val="F1F2F2"/>
            </a:solidFill>
          </p:spPr>
        </p:sp>
        <p:sp>
          <p:nvSpPr>
            <p:cNvPr name="TextBox 4" id="4"/>
            <p:cNvSpPr txBox="true"/>
            <p:nvPr/>
          </p:nvSpPr>
          <p:spPr>
            <a:xfrm>
              <a:off x="0" y="-38100"/>
              <a:ext cx="4274726" cy="1700192"/>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455841" y="8740298"/>
            <a:ext cx="20004189" cy="1104251"/>
            <a:chOff x="0" y="0"/>
            <a:chExt cx="5268593" cy="290832"/>
          </a:xfrm>
        </p:grpSpPr>
        <p:sp>
          <p:nvSpPr>
            <p:cNvPr name="Freeform 6" id="6"/>
            <p:cNvSpPr/>
            <p:nvPr/>
          </p:nvSpPr>
          <p:spPr>
            <a:xfrm flipH="false" flipV="false" rot="0">
              <a:off x="0" y="0"/>
              <a:ext cx="5268593" cy="290832"/>
            </a:xfrm>
            <a:custGeom>
              <a:avLst/>
              <a:gdLst/>
              <a:ahLst/>
              <a:cxnLst/>
              <a:rect r="r" b="b" t="t" l="l"/>
              <a:pathLst>
                <a:path h="290832" w="5268593">
                  <a:moveTo>
                    <a:pt x="0" y="0"/>
                  </a:moveTo>
                  <a:lnTo>
                    <a:pt x="5268593" y="0"/>
                  </a:lnTo>
                  <a:lnTo>
                    <a:pt x="5268593" y="290832"/>
                  </a:lnTo>
                  <a:lnTo>
                    <a:pt x="0" y="290832"/>
                  </a:lnTo>
                  <a:close/>
                </a:path>
              </a:pathLst>
            </a:custGeom>
            <a:solidFill>
              <a:srgbClr val="DDDEDE"/>
            </a:solidFill>
          </p:spPr>
        </p:sp>
        <p:sp>
          <p:nvSpPr>
            <p:cNvPr name="TextBox 7" id="7"/>
            <p:cNvSpPr txBox="true"/>
            <p:nvPr/>
          </p:nvSpPr>
          <p:spPr>
            <a:xfrm>
              <a:off x="0" y="-38100"/>
              <a:ext cx="5268593" cy="328932"/>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2614676" y="532535"/>
            <a:ext cx="13431555" cy="1996075"/>
            <a:chOff x="0" y="0"/>
            <a:chExt cx="3537529" cy="525715"/>
          </a:xfrm>
        </p:grpSpPr>
        <p:sp>
          <p:nvSpPr>
            <p:cNvPr name="Freeform 9" id="9"/>
            <p:cNvSpPr/>
            <p:nvPr/>
          </p:nvSpPr>
          <p:spPr>
            <a:xfrm flipH="false" flipV="false" rot="0">
              <a:off x="0" y="0"/>
              <a:ext cx="3537529" cy="525715"/>
            </a:xfrm>
            <a:custGeom>
              <a:avLst/>
              <a:gdLst/>
              <a:ahLst/>
              <a:cxnLst/>
              <a:rect r="r" b="b" t="t" l="l"/>
              <a:pathLst>
                <a:path h="525715" w="3537529">
                  <a:moveTo>
                    <a:pt x="29396" y="0"/>
                  </a:moveTo>
                  <a:lnTo>
                    <a:pt x="3508132" y="0"/>
                  </a:lnTo>
                  <a:cubicBezTo>
                    <a:pt x="3524367" y="0"/>
                    <a:pt x="3537529" y="13161"/>
                    <a:pt x="3537529" y="29396"/>
                  </a:cubicBezTo>
                  <a:lnTo>
                    <a:pt x="3537529" y="496319"/>
                  </a:lnTo>
                  <a:cubicBezTo>
                    <a:pt x="3537529" y="512554"/>
                    <a:pt x="3524367" y="525715"/>
                    <a:pt x="3508132" y="525715"/>
                  </a:cubicBezTo>
                  <a:lnTo>
                    <a:pt x="29396" y="525715"/>
                  </a:lnTo>
                  <a:cubicBezTo>
                    <a:pt x="13161" y="525715"/>
                    <a:pt x="0" y="512554"/>
                    <a:pt x="0" y="496319"/>
                  </a:cubicBezTo>
                  <a:lnTo>
                    <a:pt x="0" y="29396"/>
                  </a:lnTo>
                  <a:cubicBezTo>
                    <a:pt x="0" y="13161"/>
                    <a:pt x="13161" y="0"/>
                    <a:pt x="29396" y="0"/>
                  </a:cubicBezTo>
                  <a:close/>
                </a:path>
              </a:pathLst>
            </a:custGeom>
            <a:solidFill>
              <a:srgbClr val="DDDEDE"/>
            </a:solidFill>
          </p:spPr>
        </p:sp>
        <p:sp>
          <p:nvSpPr>
            <p:cNvPr name="TextBox 10" id="10"/>
            <p:cNvSpPr txBox="true"/>
            <p:nvPr/>
          </p:nvSpPr>
          <p:spPr>
            <a:xfrm>
              <a:off x="0" y="-38100"/>
              <a:ext cx="3537529" cy="563815"/>
            </a:xfrm>
            <a:prstGeom prst="rect">
              <a:avLst/>
            </a:prstGeom>
          </p:spPr>
          <p:txBody>
            <a:bodyPr anchor="ctr" rtlCol="false" tIns="50800" lIns="50800" bIns="50800" rIns="50800"/>
            <a:lstStyle/>
            <a:p>
              <a:pPr algn="ctr">
                <a:lnSpc>
                  <a:spcPts val="2659"/>
                </a:lnSpc>
              </a:pPr>
            </a:p>
          </p:txBody>
        </p:sp>
      </p:grpSp>
      <p:sp>
        <p:nvSpPr>
          <p:cNvPr name="TextBox 11" id="11"/>
          <p:cNvSpPr txBox="true"/>
          <p:nvPr/>
        </p:nvSpPr>
        <p:spPr>
          <a:xfrm rot="0">
            <a:off x="1821688" y="2665934"/>
            <a:ext cx="15017531" cy="4781550"/>
          </a:xfrm>
          <a:prstGeom prst="rect">
            <a:avLst/>
          </a:prstGeom>
        </p:spPr>
        <p:txBody>
          <a:bodyPr anchor="t" rtlCol="false" tIns="0" lIns="0" bIns="0" rIns="0">
            <a:spAutoFit/>
          </a:bodyPr>
          <a:lstStyle/>
          <a:p>
            <a:pPr algn="l">
              <a:lnSpc>
                <a:spcPts val="4200"/>
              </a:lnSpc>
            </a:pPr>
            <a:r>
              <a:rPr lang="en-US" sz="3000">
                <a:solidFill>
                  <a:srgbClr val="000000"/>
                </a:solidFill>
                <a:latin typeface="Nunito"/>
                <a:ea typeface="Nunito"/>
                <a:cs typeface="Nunito"/>
                <a:sym typeface="Nunito"/>
              </a:rPr>
              <a:t>Application: </a:t>
            </a:r>
          </a:p>
          <a:p>
            <a:pPr algn="l">
              <a:lnSpc>
                <a:spcPts val="4200"/>
              </a:lnSpc>
            </a:pPr>
            <a:r>
              <a:rPr lang="en-US" sz="3000">
                <a:solidFill>
                  <a:srgbClr val="000000"/>
                </a:solidFill>
                <a:latin typeface="Nunito"/>
                <a:ea typeface="Nunito"/>
                <a:cs typeface="Nunito"/>
                <a:sym typeface="Nunito"/>
              </a:rPr>
              <a:t>Saves a snapshot of the staged changes in the Git history.</a:t>
            </a:r>
          </a:p>
          <a:p>
            <a:pPr algn="l">
              <a:lnSpc>
                <a:spcPts val="4200"/>
              </a:lnSpc>
            </a:pPr>
            <a:r>
              <a:rPr lang="en-US" sz="3000">
                <a:solidFill>
                  <a:srgbClr val="000000"/>
                </a:solidFill>
                <a:latin typeface="Nunito"/>
                <a:ea typeface="Nunito"/>
                <a:cs typeface="Nunito"/>
                <a:sym typeface="Nunito"/>
              </a:rPr>
              <a:t>The -m option allows you to add a commit message directly in the command.</a:t>
            </a:r>
          </a:p>
          <a:p>
            <a:pPr algn="l">
              <a:lnSpc>
                <a:spcPts val="4200"/>
              </a:lnSpc>
            </a:pPr>
            <a:r>
              <a:rPr lang="en-US" sz="3000">
                <a:solidFill>
                  <a:srgbClr val="000000"/>
                </a:solidFill>
                <a:latin typeface="Nunito"/>
                <a:ea typeface="Nunito"/>
                <a:cs typeface="Nunito"/>
                <a:sym typeface="Nunito"/>
              </a:rPr>
              <a:t>Commit messages should be clear and concise, describing the changes made.</a:t>
            </a:r>
          </a:p>
          <a:p>
            <a:pPr algn="l">
              <a:lnSpc>
                <a:spcPts val="4200"/>
              </a:lnSpc>
            </a:pPr>
            <a:r>
              <a:rPr lang="en-US" sz="3000">
                <a:solidFill>
                  <a:srgbClr val="000000"/>
                </a:solidFill>
                <a:latin typeface="Nunito"/>
                <a:ea typeface="Nunito"/>
                <a:cs typeface="Nunito"/>
                <a:sym typeface="Nunito"/>
              </a:rPr>
              <a:t>In the log, it was used to make the initial commit of the project.</a:t>
            </a:r>
          </a:p>
          <a:p>
            <a:pPr algn="l">
              <a:lnSpc>
                <a:spcPts val="4200"/>
              </a:lnSpc>
            </a:pPr>
            <a:r>
              <a:rPr lang="en-US" sz="3000">
                <a:solidFill>
                  <a:srgbClr val="000000"/>
                </a:solidFill>
                <a:latin typeface="Nunito"/>
                <a:ea typeface="Nunito"/>
                <a:cs typeface="Nunito"/>
                <a:sym typeface="Nunito"/>
              </a:rPr>
              <a:t>git push origin master: </a:t>
            </a:r>
          </a:p>
          <a:p>
            <a:pPr algn="l">
              <a:lnSpc>
                <a:spcPts val="4200"/>
              </a:lnSpc>
            </a:pPr>
            <a:r>
              <a:rPr lang="en-US" sz="3000">
                <a:solidFill>
                  <a:srgbClr val="000000"/>
                </a:solidFill>
                <a:latin typeface="Nunito"/>
                <a:ea typeface="Nunito"/>
                <a:cs typeface="Nunito"/>
                <a:sym typeface="Nunito"/>
              </a:rPr>
              <a:t>Function: Pushes the commits from the local master branch to the remote origin repository's master branch.</a:t>
            </a:r>
          </a:p>
          <a:p>
            <a:pPr algn="l">
              <a:lnSpc>
                <a:spcPts val="4200"/>
              </a:lnSpc>
            </a:pPr>
          </a:p>
        </p:txBody>
      </p:sp>
      <p:sp>
        <p:nvSpPr>
          <p:cNvPr name="Freeform 12" id="12"/>
          <p:cNvSpPr/>
          <p:nvPr/>
        </p:nvSpPr>
        <p:spPr>
          <a:xfrm flipH="false" flipV="false" rot="4302480">
            <a:off x="16435990" y="335858"/>
            <a:ext cx="2722598" cy="2788509"/>
          </a:xfrm>
          <a:custGeom>
            <a:avLst/>
            <a:gdLst/>
            <a:ahLst/>
            <a:cxnLst/>
            <a:rect r="r" b="b" t="t" l="l"/>
            <a:pathLst>
              <a:path h="2788509" w="2722598">
                <a:moveTo>
                  <a:pt x="0" y="0"/>
                </a:moveTo>
                <a:lnTo>
                  <a:pt x="2722599" y="0"/>
                </a:lnTo>
                <a:lnTo>
                  <a:pt x="2722599" y="2788508"/>
                </a:lnTo>
                <a:lnTo>
                  <a:pt x="0" y="278850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3" id="13"/>
          <p:cNvSpPr/>
          <p:nvPr/>
        </p:nvSpPr>
        <p:spPr>
          <a:xfrm flipH="false" flipV="false" rot="0">
            <a:off x="1336950" y="8175357"/>
            <a:ext cx="3266712" cy="397945"/>
          </a:xfrm>
          <a:custGeom>
            <a:avLst/>
            <a:gdLst/>
            <a:ahLst/>
            <a:cxnLst/>
            <a:rect r="r" b="b" t="t" l="l"/>
            <a:pathLst>
              <a:path h="397945" w="3266712">
                <a:moveTo>
                  <a:pt x="0" y="0"/>
                </a:moveTo>
                <a:lnTo>
                  <a:pt x="3266712" y="0"/>
                </a:lnTo>
                <a:lnTo>
                  <a:pt x="3266712" y="397945"/>
                </a:lnTo>
                <a:lnTo>
                  <a:pt x="0" y="39794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4" id="14"/>
          <p:cNvSpPr txBox="true"/>
          <p:nvPr/>
        </p:nvSpPr>
        <p:spPr>
          <a:xfrm rot="0">
            <a:off x="2614676" y="423938"/>
            <a:ext cx="13114668" cy="2299146"/>
          </a:xfrm>
          <a:prstGeom prst="rect">
            <a:avLst/>
          </a:prstGeom>
        </p:spPr>
        <p:txBody>
          <a:bodyPr anchor="t" rtlCol="false" tIns="0" lIns="0" bIns="0" rIns="0">
            <a:spAutoFit/>
          </a:bodyPr>
          <a:lstStyle/>
          <a:p>
            <a:pPr algn="ctr">
              <a:lnSpc>
                <a:spcPts val="9250"/>
              </a:lnSpc>
            </a:pPr>
            <a:r>
              <a:rPr lang="en-US" sz="6607">
                <a:solidFill>
                  <a:srgbClr val="000000"/>
                </a:solidFill>
                <a:latin typeface="Fredoka"/>
                <a:ea typeface="Fredoka"/>
                <a:cs typeface="Fredoka"/>
                <a:sym typeface="Fredoka"/>
              </a:rPr>
              <a:t>GIT, GITHUB AND APPLYING IT IN PRACTICE</a:t>
            </a:r>
          </a:p>
        </p:txBody>
      </p:sp>
    </p:spTree>
  </p:cSld>
  <p:clrMapOvr>
    <a:masterClrMapping/>
  </p:clrMapOvr>
</p:sld>
</file>

<file path=ppt/slides/slide7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1919996"/>
            <a:ext cx="16230600" cy="6310756"/>
            <a:chOff x="0" y="0"/>
            <a:chExt cx="4274726" cy="1662092"/>
          </a:xfrm>
        </p:grpSpPr>
        <p:sp>
          <p:nvSpPr>
            <p:cNvPr name="Freeform 3" id="3"/>
            <p:cNvSpPr/>
            <p:nvPr/>
          </p:nvSpPr>
          <p:spPr>
            <a:xfrm flipH="false" flipV="false" rot="0">
              <a:off x="0" y="0"/>
              <a:ext cx="4274726" cy="1662092"/>
            </a:xfrm>
            <a:custGeom>
              <a:avLst/>
              <a:gdLst/>
              <a:ahLst/>
              <a:cxnLst/>
              <a:rect r="r" b="b" t="t" l="l"/>
              <a:pathLst>
                <a:path h="1662092" w="4274726">
                  <a:moveTo>
                    <a:pt x="24327" y="0"/>
                  </a:moveTo>
                  <a:lnTo>
                    <a:pt x="4250399" y="0"/>
                  </a:lnTo>
                  <a:cubicBezTo>
                    <a:pt x="4263834" y="0"/>
                    <a:pt x="4274726" y="10891"/>
                    <a:pt x="4274726" y="24327"/>
                  </a:cubicBezTo>
                  <a:lnTo>
                    <a:pt x="4274726" y="1637765"/>
                  </a:lnTo>
                  <a:cubicBezTo>
                    <a:pt x="4274726" y="1644217"/>
                    <a:pt x="4272163" y="1650405"/>
                    <a:pt x="4267601" y="1654967"/>
                  </a:cubicBezTo>
                  <a:cubicBezTo>
                    <a:pt x="4263039" y="1659529"/>
                    <a:pt x="4256851" y="1662092"/>
                    <a:pt x="4250399" y="1662092"/>
                  </a:cubicBezTo>
                  <a:lnTo>
                    <a:pt x="24327" y="1662092"/>
                  </a:lnTo>
                  <a:cubicBezTo>
                    <a:pt x="10891" y="1662092"/>
                    <a:pt x="0" y="1651201"/>
                    <a:pt x="0" y="1637765"/>
                  </a:cubicBezTo>
                  <a:lnTo>
                    <a:pt x="0" y="24327"/>
                  </a:lnTo>
                  <a:cubicBezTo>
                    <a:pt x="0" y="10891"/>
                    <a:pt x="10891" y="0"/>
                    <a:pt x="24327" y="0"/>
                  </a:cubicBezTo>
                  <a:close/>
                </a:path>
              </a:pathLst>
            </a:custGeom>
            <a:solidFill>
              <a:srgbClr val="F1F2F2"/>
            </a:solidFill>
          </p:spPr>
        </p:sp>
        <p:sp>
          <p:nvSpPr>
            <p:cNvPr name="TextBox 4" id="4"/>
            <p:cNvSpPr txBox="true"/>
            <p:nvPr/>
          </p:nvSpPr>
          <p:spPr>
            <a:xfrm>
              <a:off x="0" y="-38100"/>
              <a:ext cx="4274726" cy="1700192"/>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455841" y="8740298"/>
            <a:ext cx="20004189" cy="1104251"/>
            <a:chOff x="0" y="0"/>
            <a:chExt cx="5268593" cy="290832"/>
          </a:xfrm>
        </p:grpSpPr>
        <p:sp>
          <p:nvSpPr>
            <p:cNvPr name="Freeform 6" id="6"/>
            <p:cNvSpPr/>
            <p:nvPr/>
          </p:nvSpPr>
          <p:spPr>
            <a:xfrm flipH="false" flipV="false" rot="0">
              <a:off x="0" y="0"/>
              <a:ext cx="5268593" cy="290832"/>
            </a:xfrm>
            <a:custGeom>
              <a:avLst/>
              <a:gdLst/>
              <a:ahLst/>
              <a:cxnLst/>
              <a:rect r="r" b="b" t="t" l="l"/>
              <a:pathLst>
                <a:path h="290832" w="5268593">
                  <a:moveTo>
                    <a:pt x="0" y="0"/>
                  </a:moveTo>
                  <a:lnTo>
                    <a:pt x="5268593" y="0"/>
                  </a:lnTo>
                  <a:lnTo>
                    <a:pt x="5268593" y="290832"/>
                  </a:lnTo>
                  <a:lnTo>
                    <a:pt x="0" y="290832"/>
                  </a:lnTo>
                  <a:close/>
                </a:path>
              </a:pathLst>
            </a:custGeom>
            <a:solidFill>
              <a:srgbClr val="DDDEDE"/>
            </a:solidFill>
          </p:spPr>
        </p:sp>
        <p:sp>
          <p:nvSpPr>
            <p:cNvPr name="TextBox 7" id="7"/>
            <p:cNvSpPr txBox="true"/>
            <p:nvPr/>
          </p:nvSpPr>
          <p:spPr>
            <a:xfrm>
              <a:off x="0" y="-38100"/>
              <a:ext cx="5268593" cy="328932"/>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2614676" y="532535"/>
            <a:ext cx="13431555" cy="1996075"/>
            <a:chOff x="0" y="0"/>
            <a:chExt cx="3537529" cy="525715"/>
          </a:xfrm>
        </p:grpSpPr>
        <p:sp>
          <p:nvSpPr>
            <p:cNvPr name="Freeform 9" id="9"/>
            <p:cNvSpPr/>
            <p:nvPr/>
          </p:nvSpPr>
          <p:spPr>
            <a:xfrm flipH="false" flipV="false" rot="0">
              <a:off x="0" y="0"/>
              <a:ext cx="3537529" cy="525715"/>
            </a:xfrm>
            <a:custGeom>
              <a:avLst/>
              <a:gdLst/>
              <a:ahLst/>
              <a:cxnLst/>
              <a:rect r="r" b="b" t="t" l="l"/>
              <a:pathLst>
                <a:path h="525715" w="3537529">
                  <a:moveTo>
                    <a:pt x="29396" y="0"/>
                  </a:moveTo>
                  <a:lnTo>
                    <a:pt x="3508132" y="0"/>
                  </a:lnTo>
                  <a:cubicBezTo>
                    <a:pt x="3524367" y="0"/>
                    <a:pt x="3537529" y="13161"/>
                    <a:pt x="3537529" y="29396"/>
                  </a:cubicBezTo>
                  <a:lnTo>
                    <a:pt x="3537529" y="496319"/>
                  </a:lnTo>
                  <a:cubicBezTo>
                    <a:pt x="3537529" y="512554"/>
                    <a:pt x="3524367" y="525715"/>
                    <a:pt x="3508132" y="525715"/>
                  </a:cubicBezTo>
                  <a:lnTo>
                    <a:pt x="29396" y="525715"/>
                  </a:lnTo>
                  <a:cubicBezTo>
                    <a:pt x="13161" y="525715"/>
                    <a:pt x="0" y="512554"/>
                    <a:pt x="0" y="496319"/>
                  </a:cubicBezTo>
                  <a:lnTo>
                    <a:pt x="0" y="29396"/>
                  </a:lnTo>
                  <a:cubicBezTo>
                    <a:pt x="0" y="13161"/>
                    <a:pt x="13161" y="0"/>
                    <a:pt x="29396" y="0"/>
                  </a:cubicBezTo>
                  <a:close/>
                </a:path>
              </a:pathLst>
            </a:custGeom>
            <a:solidFill>
              <a:srgbClr val="DDDEDE"/>
            </a:solidFill>
          </p:spPr>
        </p:sp>
        <p:sp>
          <p:nvSpPr>
            <p:cNvPr name="TextBox 10" id="10"/>
            <p:cNvSpPr txBox="true"/>
            <p:nvPr/>
          </p:nvSpPr>
          <p:spPr>
            <a:xfrm>
              <a:off x="0" y="-38100"/>
              <a:ext cx="3537529" cy="563815"/>
            </a:xfrm>
            <a:prstGeom prst="rect">
              <a:avLst/>
            </a:prstGeom>
          </p:spPr>
          <p:txBody>
            <a:bodyPr anchor="ctr" rtlCol="false" tIns="50800" lIns="50800" bIns="50800" rIns="50800"/>
            <a:lstStyle/>
            <a:p>
              <a:pPr algn="ctr">
                <a:lnSpc>
                  <a:spcPts val="2659"/>
                </a:lnSpc>
              </a:pPr>
            </a:p>
          </p:txBody>
        </p:sp>
      </p:grpSp>
      <p:sp>
        <p:nvSpPr>
          <p:cNvPr name="TextBox 11" id="11"/>
          <p:cNvSpPr txBox="true"/>
          <p:nvPr/>
        </p:nvSpPr>
        <p:spPr>
          <a:xfrm rot="0">
            <a:off x="1821688" y="2665934"/>
            <a:ext cx="15017531" cy="5848350"/>
          </a:xfrm>
          <a:prstGeom prst="rect">
            <a:avLst/>
          </a:prstGeom>
        </p:spPr>
        <p:txBody>
          <a:bodyPr anchor="t" rtlCol="false" tIns="0" lIns="0" bIns="0" rIns="0">
            <a:spAutoFit/>
          </a:bodyPr>
          <a:lstStyle/>
          <a:p>
            <a:pPr algn="l">
              <a:lnSpc>
                <a:spcPts val="4200"/>
              </a:lnSpc>
            </a:pPr>
            <a:r>
              <a:rPr lang="en-US" sz="3000">
                <a:solidFill>
                  <a:srgbClr val="000000"/>
                </a:solidFill>
                <a:latin typeface="Nunito"/>
                <a:ea typeface="Nunito"/>
                <a:cs typeface="Nunito"/>
                <a:sym typeface="Nunito"/>
              </a:rPr>
              <a:t>git remote add origin &lt;repository_url&gt; to link your local repository to a remote one (e.g., on GitHub).</a:t>
            </a:r>
          </a:p>
          <a:p>
            <a:pPr algn="l">
              <a:lnSpc>
                <a:spcPts val="4200"/>
              </a:lnSpc>
            </a:pPr>
            <a:r>
              <a:rPr lang="en-US" sz="3000">
                <a:solidFill>
                  <a:srgbClr val="000000"/>
                </a:solidFill>
                <a:latin typeface="Nunito"/>
                <a:ea typeface="Nunito"/>
                <a:cs typeface="Nunito"/>
                <a:sym typeface="Nunito"/>
              </a:rPr>
              <a:t>Make changes: </a:t>
            </a:r>
          </a:p>
          <a:p>
            <a:pPr algn="l">
              <a:lnSpc>
                <a:spcPts val="4200"/>
              </a:lnSpc>
            </a:pPr>
            <a:r>
              <a:rPr lang="en-US" sz="3000">
                <a:solidFill>
                  <a:srgbClr val="000000"/>
                </a:solidFill>
                <a:latin typeface="Nunito"/>
                <a:ea typeface="Nunito"/>
                <a:cs typeface="Nunito"/>
                <a:sym typeface="Nunito"/>
              </a:rPr>
              <a:t>Edit, create, or delete files.</a:t>
            </a:r>
          </a:p>
          <a:p>
            <a:pPr algn="l">
              <a:lnSpc>
                <a:spcPts val="4200"/>
              </a:lnSpc>
            </a:pPr>
            <a:r>
              <a:rPr lang="en-US" sz="3000">
                <a:solidFill>
                  <a:srgbClr val="000000"/>
                </a:solidFill>
                <a:latin typeface="Nunito"/>
                <a:ea typeface="Nunito"/>
                <a:cs typeface="Nunito"/>
                <a:sym typeface="Nunito"/>
              </a:rPr>
              <a:t>Stage changes: </a:t>
            </a:r>
          </a:p>
          <a:p>
            <a:pPr algn="l">
              <a:lnSpc>
                <a:spcPts val="4200"/>
              </a:lnSpc>
            </a:pPr>
            <a:r>
              <a:rPr lang="en-US" sz="3000">
                <a:solidFill>
                  <a:srgbClr val="000000"/>
                </a:solidFill>
                <a:latin typeface="Nunito"/>
                <a:ea typeface="Nunito"/>
                <a:cs typeface="Nunito"/>
                <a:sym typeface="Nunito"/>
              </a:rPr>
              <a:t>git add &lt;files&gt; or git add . to add changes to the staging area.</a:t>
            </a:r>
          </a:p>
          <a:p>
            <a:pPr algn="l">
              <a:lnSpc>
                <a:spcPts val="4200"/>
              </a:lnSpc>
            </a:pPr>
            <a:r>
              <a:rPr lang="en-US" sz="3000">
                <a:solidFill>
                  <a:srgbClr val="000000"/>
                </a:solidFill>
                <a:latin typeface="Nunito"/>
                <a:ea typeface="Nunito"/>
                <a:cs typeface="Nunito"/>
                <a:sym typeface="Nunito"/>
              </a:rPr>
              <a:t>Commit changes: </a:t>
            </a:r>
          </a:p>
          <a:p>
            <a:pPr algn="l">
              <a:lnSpc>
                <a:spcPts val="4200"/>
              </a:lnSpc>
            </a:pPr>
            <a:r>
              <a:rPr lang="en-US" sz="3000">
                <a:solidFill>
                  <a:srgbClr val="000000"/>
                </a:solidFill>
                <a:latin typeface="Nunito"/>
                <a:ea typeface="Nunito"/>
                <a:cs typeface="Nunito"/>
                <a:sym typeface="Nunito"/>
              </a:rPr>
              <a:t>git commit -m "Descriptive commit message" to create a commit.</a:t>
            </a:r>
          </a:p>
          <a:p>
            <a:pPr algn="l">
              <a:lnSpc>
                <a:spcPts val="4200"/>
              </a:lnSpc>
            </a:pPr>
            <a:r>
              <a:rPr lang="en-US" sz="3000">
                <a:solidFill>
                  <a:srgbClr val="000000"/>
                </a:solidFill>
                <a:latin typeface="Nunito"/>
                <a:ea typeface="Nunito"/>
                <a:cs typeface="Nunito"/>
                <a:sym typeface="Nunito"/>
              </a:rPr>
              <a:t>Push changes: </a:t>
            </a:r>
          </a:p>
          <a:p>
            <a:pPr algn="l">
              <a:lnSpc>
                <a:spcPts val="4200"/>
              </a:lnSpc>
            </a:pPr>
            <a:r>
              <a:rPr lang="en-US" sz="3000">
                <a:solidFill>
                  <a:srgbClr val="000000"/>
                </a:solidFill>
                <a:latin typeface="Nunito"/>
                <a:ea typeface="Nunito"/>
                <a:cs typeface="Nunito"/>
                <a:sym typeface="Nunito"/>
              </a:rPr>
              <a:t>git push origin master to upload commits to the remote repository.</a:t>
            </a:r>
          </a:p>
          <a:p>
            <a:pPr algn="l">
              <a:lnSpc>
                <a:spcPts val="4200"/>
              </a:lnSpc>
            </a:pPr>
          </a:p>
        </p:txBody>
      </p:sp>
      <p:sp>
        <p:nvSpPr>
          <p:cNvPr name="Freeform 12" id="12"/>
          <p:cNvSpPr/>
          <p:nvPr/>
        </p:nvSpPr>
        <p:spPr>
          <a:xfrm flipH="false" flipV="false" rot="4302480">
            <a:off x="16435990" y="335858"/>
            <a:ext cx="2722598" cy="2788509"/>
          </a:xfrm>
          <a:custGeom>
            <a:avLst/>
            <a:gdLst/>
            <a:ahLst/>
            <a:cxnLst/>
            <a:rect r="r" b="b" t="t" l="l"/>
            <a:pathLst>
              <a:path h="2788509" w="2722598">
                <a:moveTo>
                  <a:pt x="0" y="0"/>
                </a:moveTo>
                <a:lnTo>
                  <a:pt x="2722599" y="0"/>
                </a:lnTo>
                <a:lnTo>
                  <a:pt x="2722599" y="2788508"/>
                </a:lnTo>
                <a:lnTo>
                  <a:pt x="0" y="278850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3" id="13"/>
          <p:cNvSpPr/>
          <p:nvPr/>
        </p:nvSpPr>
        <p:spPr>
          <a:xfrm flipH="false" flipV="false" rot="0">
            <a:off x="1336950" y="8175357"/>
            <a:ext cx="3266712" cy="397945"/>
          </a:xfrm>
          <a:custGeom>
            <a:avLst/>
            <a:gdLst/>
            <a:ahLst/>
            <a:cxnLst/>
            <a:rect r="r" b="b" t="t" l="l"/>
            <a:pathLst>
              <a:path h="397945" w="3266712">
                <a:moveTo>
                  <a:pt x="0" y="0"/>
                </a:moveTo>
                <a:lnTo>
                  <a:pt x="3266712" y="0"/>
                </a:lnTo>
                <a:lnTo>
                  <a:pt x="3266712" y="397945"/>
                </a:lnTo>
                <a:lnTo>
                  <a:pt x="0" y="39794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4" id="14"/>
          <p:cNvSpPr txBox="true"/>
          <p:nvPr/>
        </p:nvSpPr>
        <p:spPr>
          <a:xfrm rot="0">
            <a:off x="2614676" y="423938"/>
            <a:ext cx="13114668" cy="2299146"/>
          </a:xfrm>
          <a:prstGeom prst="rect">
            <a:avLst/>
          </a:prstGeom>
        </p:spPr>
        <p:txBody>
          <a:bodyPr anchor="t" rtlCol="false" tIns="0" lIns="0" bIns="0" rIns="0">
            <a:spAutoFit/>
          </a:bodyPr>
          <a:lstStyle/>
          <a:p>
            <a:pPr algn="ctr">
              <a:lnSpc>
                <a:spcPts val="9250"/>
              </a:lnSpc>
            </a:pPr>
            <a:r>
              <a:rPr lang="en-US" sz="6607">
                <a:solidFill>
                  <a:srgbClr val="000000"/>
                </a:solidFill>
                <a:latin typeface="Fredoka"/>
                <a:ea typeface="Fredoka"/>
                <a:cs typeface="Fredoka"/>
                <a:sym typeface="Fredoka"/>
              </a:rPr>
              <a:t>GIT, GITHUB AND APPLYING IT IN PRACTICE</a:t>
            </a:r>
          </a:p>
        </p:txBody>
      </p:sp>
    </p:spTree>
  </p:cSld>
  <p:clrMapOvr>
    <a:masterClrMapping/>
  </p:clrMapOvr>
</p:sld>
</file>

<file path=ppt/slides/slide7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1919996"/>
            <a:ext cx="16230600" cy="6310756"/>
            <a:chOff x="0" y="0"/>
            <a:chExt cx="4274726" cy="1662092"/>
          </a:xfrm>
        </p:grpSpPr>
        <p:sp>
          <p:nvSpPr>
            <p:cNvPr name="Freeform 3" id="3"/>
            <p:cNvSpPr/>
            <p:nvPr/>
          </p:nvSpPr>
          <p:spPr>
            <a:xfrm flipH="false" flipV="false" rot="0">
              <a:off x="0" y="0"/>
              <a:ext cx="4274726" cy="1662092"/>
            </a:xfrm>
            <a:custGeom>
              <a:avLst/>
              <a:gdLst/>
              <a:ahLst/>
              <a:cxnLst/>
              <a:rect r="r" b="b" t="t" l="l"/>
              <a:pathLst>
                <a:path h="1662092" w="4274726">
                  <a:moveTo>
                    <a:pt x="24327" y="0"/>
                  </a:moveTo>
                  <a:lnTo>
                    <a:pt x="4250399" y="0"/>
                  </a:lnTo>
                  <a:cubicBezTo>
                    <a:pt x="4263834" y="0"/>
                    <a:pt x="4274726" y="10891"/>
                    <a:pt x="4274726" y="24327"/>
                  </a:cubicBezTo>
                  <a:lnTo>
                    <a:pt x="4274726" y="1637765"/>
                  </a:lnTo>
                  <a:cubicBezTo>
                    <a:pt x="4274726" y="1644217"/>
                    <a:pt x="4272163" y="1650405"/>
                    <a:pt x="4267601" y="1654967"/>
                  </a:cubicBezTo>
                  <a:cubicBezTo>
                    <a:pt x="4263039" y="1659529"/>
                    <a:pt x="4256851" y="1662092"/>
                    <a:pt x="4250399" y="1662092"/>
                  </a:cubicBezTo>
                  <a:lnTo>
                    <a:pt x="24327" y="1662092"/>
                  </a:lnTo>
                  <a:cubicBezTo>
                    <a:pt x="10891" y="1662092"/>
                    <a:pt x="0" y="1651201"/>
                    <a:pt x="0" y="1637765"/>
                  </a:cubicBezTo>
                  <a:lnTo>
                    <a:pt x="0" y="24327"/>
                  </a:lnTo>
                  <a:cubicBezTo>
                    <a:pt x="0" y="10891"/>
                    <a:pt x="10891" y="0"/>
                    <a:pt x="24327" y="0"/>
                  </a:cubicBezTo>
                  <a:close/>
                </a:path>
              </a:pathLst>
            </a:custGeom>
            <a:solidFill>
              <a:srgbClr val="F1F2F2"/>
            </a:solidFill>
          </p:spPr>
        </p:sp>
        <p:sp>
          <p:nvSpPr>
            <p:cNvPr name="TextBox 4" id="4"/>
            <p:cNvSpPr txBox="true"/>
            <p:nvPr/>
          </p:nvSpPr>
          <p:spPr>
            <a:xfrm>
              <a:off x="0" y="-38100"/>
              <a:ext cx="4274726" cy="1700192"/>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455841" y="8740298"/>
            <a:ext cx="20004189" cy="1104251"/>
            <a:chOff x="0" y="0"/>
            <a:chExt cx="5268593" cy="290832"/>
          </a:xfrm>
        </p:grpSpPr>
        <p:sp>
          <p:nvSpPr>
            <p:cNvPr name="Freeform 6" id="6"/>
            <p:cNvSpPr/>
            <p:nvPr/>
          </p:nvSpPr>
          <p:spPr>
            <a:xfrm flipH="false" flipV="false" rot="0">
              <a:off x="0" y="0"/>
              <a:ext cx="5268593" cy="290832"/>
            </a:xfrm>
            <a:custGeom>
              <a:avLst/>
              <a:gdLst/>
              <a:ahLst/>
              <a:cxnLst/>
              <a:rect r="r" b="b" t="t" l="l"/>
              <a:pathLst>
                <a:path h="290832" w="5268593">
                  <a:moveTo>
                    <a:pt x="0" y="0"/>
                  </a:moveTo>
                  <a:lnTo>
                    <a:pt x="5268593" y="0"/>
                  </a:lnTo>
                  <a:lnTo>
                    <a:pt x="5268593" y="290832"/>
                  </a:lnTo>
                  <a:lnTo>
                    <a:pt x="0" y="290832"/>
                  </a:lnTo>
                  <a:close/>
                </a:path>
              </a:pathLst>
            </a:custGeom>
            <a:solidFill>
              <a:srgbClr val="DDDEDE"/>
            </a:solidFill>
          </p:spPr>
        </p:sp>
        <p:sp>
          <p:nvSpPr>
            <p:cNvPr name="TextBox 7" id="7"/>
            <p:cNvSpPr txBox="true"/>
            <p:nvPr/>
          </p:nvSpPr>
          <p:spPr>
            <a:xfrm>
              <a:off x="0" y="-38100"/>
              <a:ext cx="5268593" cy="328932"/>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2614676" y="532535"/>
            <a:ext cx="13431555" cy="1996075"/>
            <a:chOff x="0" y="0"/>
            <a:chExt cx="3537529" cy="525715"/>
          </a:xfrm>
        </p:grpSpPr>
        <p:sp>
          <p:nvSpPr>
            <p:cNvPr name="Freeform 9" id="9"/>
            <p:cNvSpPr/>
            <p:nvPr/>
          </p:nvSpPr>
          <p:spPr>
            <a:xfrm flipH="false" flipV="false" rot="0">
              <a:off x="0" y="0"/>
              <a:ext cx="3537529" cy="525715"/>
            </a:xfrm>
            <a:custGeom>
              <a:avLst/>
              <a:gdLst/>
              <a:ahLst/>
              <a:cxnLst/>
              <a:rect r="r" b="b" t="t" l="l"/>
              <a:pathLst>
                <a:path h="525715" w="3537529">
                  <a:moveTo>
                    <a:pt x="29396" y="0"/>
                  </a:moveTo>
                  <a:lnTo>
                    <a:pt x="3508132" y="0"/>
                  </a:lnTo>
                  <a:cubicBezTo>
                    <a:pt x="3524367" y="0"/>
                    <a:pt x="3537529" y="13161"/>
                    <a:pt x="3537529" y="29396"/>
                  </a:cubicBezTo>
                  <a:lnTo>
                    <a:pt x="3537529" y="496319"/>
                  </a:lnTo>
                  <a:cubicBezTo>
                    <a:pt x="3537529" y="512554"/>
                    <a:pt x="3524367" y="525715"/>
                    <a:pt x="3508132" y="525715"/>
                  </a:cubicBezTo>
                  <a:lnTo>
                    <a:pt x="29396" y="525715"/>
                  </a:lnTo>
                  <a:cubicBezTo>
                    <a:pt x="13161" y="525715"/>
                    <a:pt x="0" y="512554"/>
                    <a:pt x="0" y="496319"/>
                  </a:cubicBezTo>
                  <a:lnTo>
                    <a:pt x="0" y="29396"/>
                  </a:lnTo>
                  <a:cubicBezTo>
                    <a:pt x="0" y="13161"/>
                    <a:pt x="13161" y="0"/>
                    <a:pt x="29396" y="0"/>
                  </a:cubicBezTo>
                  <a:close/>
                </a:path>
              </a:pathLst>
            </a:custGeom>
            <a:solidFill>
              <a:srgbClr val="DDDEDE"/>
            </a:solidFill>
          </p:spPr>
        </p:sp>
        <p:sp>
          <p:nvSpPr>
            <p:cNvPr name="TextBox 10" id="10"/>
            <p:cNvSpPr txBox="true"/>
            <p:nvPr/>
          </p:nvSpPr>
          <p:spPr>
            <a:xfrm>
              <a:off x="0" y="-38100"/>
              <a:ext cx="3537529" cy="563815"/>
            </a:xfrm>
            <a:prstGeom prst="rect">
              <a:avLst/>
            </a:prstGeom>
          </p:spPr>
          <p:txBody>
            <a:bodyPr anchor="ctr" rtlCol="false" tIns="50800" lIns="50800" bIns="50800" rIns="50800"/>
            <a:lstStyle/>
            <a:p>
              <a:pPr algn="ctr">
                <a:lnSpc>
                  <a:spcPts val="2659"/>
                </a:lnSpc>
              </a:pPr>
            </a:p>
          </p:txBody>
        </p:sp>
      </p:grpSp>
      <p:sp>
        <p:nvSpPr>
          <p:cNvPr name="TextBox 11" id="11"/>
          <p:cNvSpPr txBox="true"/>
          <p:nvPr/>
        </p:nvSpPr>
        <p:spPr>
          <a:xfrm rot="0">
            <a:off x="1821688" y="2665934"/>
            <a:ext cx="15017531" cy="4781550"/>
          </a:xfrm>
          <a:prstGeom prst="rect">
            <a:avLst/>
          </a:prstGeom>
        </p:spPr>
        <p:txBody>
          <a:bodyPr anchor="t" rtlCol="false" tIns="0" lIns="0" bIns="0" rIns="0">
            <a:spAutoFit/>
          </a:bodyPr>
          <a:lstStyle/>
          <a:p>
            <a:pPr algn="l">
              <a:lnSpc>
                <a:spcPts val="4200"/>
              </a:lnSpc>
            </a:pPr>
            <a:r>
              <a:rPr lang="en-US" sz="3000">
                <a:solidFill>
                  <a:srgbClr val="000000"/>
                </a:solidFill>
                <a:latin typeface="Nunito"/>
                <a:ea typeface="Nunito"/>
                <a:cs typeface="Nunito"/>
                <a:sym typeface="Nunito"/>
              </a:rPr>
              <a:t>Repeat: </a:t>
            </a:r>
          </a:p>
          <a:p>
            <a:pPr algn="l">
              <a:lnSpc>
                <a:spcPts val="4200"/>
              </a:lnSpc>
            </a:pPr>
            <a:r>
              <a:rPr lang="en-US" sz="3000">
                <a:solidFill>
                  <a:srgbClr val="000000"/>
                </a:solidFill>
                <a:latin typeface="Nunito"/>
                <a:ea typeface="Nunito"/>
                <a:cs typeface="Nunito"/>
                <a:sym typeface="Nunito"/>
              </a:rPr>
              <a:t>Continue making changes, staging, committing, and pushing.</a:t>
            </a:r>
          </a:p>
          <a:p>
            <a:pPr algn="l">
              <a:lnSpc>
                <a:spcPts val="4200"/>
              </a:lnSpc>
            </a:pPr>
            <a:r>
              <a:rPr lang="en-US" sz="3000">
                <a:solidFill>
                  <a:srgbClr val="000000"/>
                </a:solidFill>
                <a:latin typeface="Nunito"/>
                <a:ea typeface="Nunito"/>
                <a:cs typeface="Nunito"/>
                <a:sym typeface="Nunito"/>
              </a:rPr>
              <a:t>Additional Basic Git Commands (Not in the Log but Essential):</a:t>
            </a:r>
          </a:p>
          <a:p>
            <a:pPr algn="l">
              <a:lnSpc>
                <a:spcPts val="4200"/>
              </a:lnSpc>
            </a:pPr>
            <a:r>
              <a:rPr lang="en-US" sz="3000">
                <a:solidFill>
                  <a:srgbClr val="000000"/>
                </a:solidFill>
                <a:latin typeface="Nunito"/>
                <a:ea typeface="Nunito"/>
                <a:cs typeface="Nunito"/>
                <a:sym typeface="Nunito"/>
              </a:rPr>
              <a:t>git status: Shows the status of the working directory and staging area.</a:t>
            </a:r>
          </a:p>
          <a:p>
            <a:pPr algn="l">
              <a:lnSpc>
                <a:spcPts val="4200"/>
              </a:lnSpc>
            </a:pPr>
            <a:r>
              <a:rPr lang="en-US" sz="3000">
                <a:solidFill>
                  <a:srgbClr val="000000"/>
                </a:solidFill>
                <a:latin typeface="Nunito"/>
                <a:ea typeface="Nunito"/>
                <a:cs typeface="Nunito"/>
                <a:sym typeface="Nunito"/>
              </a:rPr>
              <a:t>git log: Displays the commit history.</a:t>
            </a:r>
          </a:p>
          <a:p>
            <a:pPr algn="l">
              <a:lnSpc>
                <a:spcPts val="4200"/>
              </a:lnSpc>
            </a:pPr>
            <a:r>
              <a:rPr lang="en-US" sz="3000">
                <a:solidFill>
                  <a:srgbClr val="000000"/>
                </a:solidFill>
                <a:latin typeface="Nunito"/>
                <a:ea typeface="Nunito"/>
                <a:cs typeface="Nunito"/>
                <a:sym typeface="Nunito"/>
              </a:rPr>
              <a:t>git pull origin master: Fetches and merges changes from the remote master branch into your local master branch.</a:t>
            </a:r>
          </a:p>
          <a:p>
            <a:pPr algn="l">
              <a:lnSpc>
                <a:spcPts val="4200"/>
              </a:lnSpc>
            </a:pPr>
            <a:r>
              <a:rPr lang="en-US" sz="3000">
                <a:solidFill>
                  <a:srgbClr val="000000"/>
                </a:solidFill>
                <a:latin typeface="Nunito"/>
                <a:ea typeface="Nunito"/>
                <a:cs typeface="Nunito"/>
                <a:sym typeface="Nunito"/>
              </a:rPr>
              <a:t>Real-World Applications of Git</a:t>
            </a:r>
          </a:p>
          <a:p>
            <a:pPr algn="l">
              <a:lnSpc>
                <a:spcPts val="4200"/>
              </a:lnSpc>
            </a:pPr>
            <a:r>
              <a:rPr lang="en-US" sz="3000">
                <a:solidFill>
                  <a:srgbClr val="000000"/>
                </a:solidFill>
                <a:latin typeface="Nunito"/>
                <a:ea typeface="Nunito"/>
                <a:cs typeface="Nunito"/>
                <a:sym typeface="Nunito"/>
              </a:rPr>
              <a:t>Git's versatility makes it indispensable across various software development scenarios:</a:t>
            </a:r>
          </a:p>
        </p:txBody>
      </p:sp>
      <p:sp>
        <p:nvSpPr>
          <p:cNvPr name="Freeform 12" id="12"/>
          <p:cNvSpPr/>
          <p:nvPr/>
        </p:nvSpPr>
        <p:spPr>
          <a:xfrm flipH="false" flipV="false" rot="4302480">
            <a:off x="16435990" y="335858"/>
            <a:ext cx="2722598" cy="2788509"/>
          </a:xfrm>
          <a:custGeom>
            <a:avLst/>
            <a:gdLst/>
            <a:ahLst/>
            <a:cxnLst/>
            <a:rect r="r" b="b" t="t" l="l"/>
            <a:pathLst>
              <a:path h="2788509" w="2722598">
                <a:moveTo>
                  <a:pt x="0" y="0"/>
                </a:moveTo>
                <a:lnTo>
                  <a:pt x="2722599" y="0"/>
                </a:lnTo>
                <a:lnTo>
                  <a:pt x="2722599" y="2788508"/>
                </a:lnTo>
                <a:lnTo>
                  <a:pt x="0" y="278850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3" id="13"/>
          <p:cNvSpPr/>
          <p:nvPr/>
        </p:nvSpPr>
        <p:spPr>
          <a:xfrm flipH="false" flipV="false" rot="0">
            <a:off x="1336950" y="8175357"/>
            <a:ext cx="3266712" cy="397945"/>
          </a:xfrm>
          <a:custGeom>
            <a:avLst/>
            <a:gdLst/>
            <a:ahLst/>
            <a:cxnLst/>
            <a:rect r="r" b="b" t="t" l="l"/>
            <a:pathLst>
              <a:path h="397945" w="3266712">
                <a:moveTo>
                  <a:pt x="0" y="0"/>
                </a:moveTo>
                <a:lnTo>
                  <a:pt x="3266712" y="0"/>
                </a:lnTo>
                <a:lnTo>
                  <a:pt x="3266712" y="397945"/>
                </a:lnTo>
                <a:lnTo>
                  <a:pt x="0" y="39794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4" id="14"/>
          <p:cNvSpPr txBox="true"/>
          <p:nvPr/>
        </p:nvSpPr>
        <p:spPr>
          <a:xfrm rot="0">
            <a:off x="2614676" y="423938"/>
            <a:ext cx="13114668" cy="2299146"/>
          </a:xfrm>
          <a:prstGeom prst="rect">
            <a:avLst/>
          </a:prstGeom>
        </p:spPr>
        <p:txBody>
          <a:bodyPr anchor="t" rtlCol="false" tIns="0" lIns="0" bIns="0" rIns="0">
            <a:spAutoFit/>
          </a:bodyPr>
          <a:lstStyle/>
          <a:p>
            <a:pPr algn="ctr">
              <a:lnSpc>
                <a:spcPts val="9250"/>
              </a:lnSpc>
            </a:pPr>
            <a:r>
              <a:rPr lang="en-US" sz="6607">
                <a:solidFill>
                  <a:srgbClr val="000000"/>
                </a:solidFill>
                <a:latin typeface="Fredoka"/>
                <a:ea typeface="Fredoka"/>
                <a:cs typeface="Fredoka"/>
                <a:sym typeface="Fredoka"/>
              </a:rPr>
              <a:t>GIT, GITHUB AND APPLYING IT IN PRACTICE</a:t>
            </a:r>
          </a:p>
        </p:txBody>
      </p:sp>
    </p:spTree>
  </p:cSld>
  <p:clrMapOvr>
    <a:masterClrMapping/>
  </p:clrMapOvr>
</p:sld>
</file>

<file path=ppt/slides/slide7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1919996"/>
            <a:ext cx="16230600" cy="7338304"/>
            <a:chOff x="0" y="0"/>
            <a:chExt cx="4274726" cy="1932722"/>
          </a:xfrm>
        </p:grpSpPr>
        <p:sp>
          <p:nvSpPr>
            <p:cNvPr name="Freeform 3" id="3"/>
            <p:cNvSpPr/>
            <p:nvPr/>
          </p:nvSpPr>
          <p:spPr>
            <a:xfrm flipH="false" flipV="false" rot="0">
              <a:off x="0" y="0"/>
              <a:ext cx="4274726" cy="1932722"/>
            </a:xfrm>
            <a:custGeom>
              <a:avLst/>
              <a:gdLst/>
              <a:ahLst/>
              <a:cxnLst/>
              <a:rect r="r" b="b" t="t" l="l"/>
              <a:pathLst>
                <a:path h="1932722" w="4274726">
                  <a:moveTo>
                    <a:pt x="24327" y="0"/>
                  </a:moveTo>
                  <a:lnTo>
                    <a:pt x="4250399" y="0"/>
                  </a:lnTo>
                  <a:cubicBezTo>
                    <a:pt x="4263834" y="0"/>
                    <a:pt x="4274726" y="10891"/>
                    <a:pt x="4274726" y="24327"/>
                  </a:cubicBezTo>
                  <a:lnTo>
                    <a:pt x="4274726" y="1908395"/>
                  </a:lnTo>
                  <a:cubicBezTo>
                    <a:pt x="4274726" y="1914847"/>
                    <a:pt x="4272163" y="1921035"/>
                    <a:pt x="4267601" y="1925597"/>
                  </a:cubicBezTo>
                  <a:cubicBezTo>
                    <a:pt x="4263039" y="1930159"/>
                    <a:pt x="4256851" y="1932722"/>
                    <a:pt x="4250399" y="1932722"/>
                  </a:cubicBezTo>
                  <a:lnTo>
                    <a:pt x="24327" y="1932722"/>
                  </a:lnTo>
                  <a:cubicBezTo>
                    <a:pt x="10891" y="1932722"/>
                    <a:pt x="0" y="1921831"/>
                    <a:pt x="0" y="1908395"/>
                  </a:cubicBezTo>
                  <a:lnTo>
                    <a:pt x="0" y="24327"/>
                  </a:lnTo>
                  <a:cubicBezTo>
                    <a:pt x="0" y="10891"/>
                    <a:pt x="10891" y="0"/>
                    <a:pt x="24327" y="0"/>
                  </a:cubicBezTo>
                  <a:close/>
                </a:path>
              </a:pathLst>
            </a:custGeom>
            <a:solidFill>
              <a:srgbClr val="F1F2F2"/>
            </a:solidFill>
          </p:spPr>
        </p:sp>
        <p:sp>
          <p:nvSpPr>
            <p:cNvPr name="TextBox 4" id="4"/>
            <p:cNvSpPr txBox="true"/>
            <p:nvPr/>
          </p:nvSpPr>
          <p:spPr>
            <a:xfrm>
              <a:off x="0" y="-38100"/>
              <a:ext cx="4274726" cy="1970822"/>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2614676" y="532535"/>
            <a:ext cx="13431555" cy="1996075"/>
            <a:chOff x="0" y="0"/>
            <a:chExt cx="3537529" cy="525715"/>
          </a:xfrm>
        </p:grpSpPr>
        <p:sp>
          <p:nvSpPr>
            <p:cNvPr name="Freeform 6" id="6"/>
            <p:cNvSpPr/>
            <p:nvPr/>
          </p:nvSpPr>
          <p:spPr>
            <a:xfrm flipH="false" flipV="false" rot="0">
              <a:off x="0" y="0"/>
              <a:ext cx="3537529" cy="525715"/>
            </a:xfrm>
            <a:custGeom>
              <a:avLst/>
              <a:gdLst/>
              <a:ahLst/>
              <a:cxnLst/>
              <a:rect r="r" b="b" t="t" l="l"/>
              <a:pathLst>
                <a:path h="525715" w="3537529">
                  <a:moveTo>
                    <a:pt x="29396" y="0"/>
                  </a:moveTo>
                  <a:lnTo>
                    <a:pt x="3508132" y="0"/>
                  </a:lnTo>
                  <a:cubicBezTo>
                    <a:pt x="3524367" y="0"/>
                    <a:pt x="3537529" y="13161"/>
                    <a:pt x="3537529" y="29396"/>
                  </a:cubicBezTo>
                  <a:lnTo>
                    <a:pt x="3537529" y="496319"/>
                  </a:lnTo>
                  <a:cubicBezTo>
                    <a:pt x="3537529" y="512554"/>
                    <a:pt x="3524367" y="525715"/>
                    <a:pt x="3508132" y="525715"/>
                  </a:cubicBezTo>
                  <a:lnTo>
                    <a:pt x="29396" y="525715"/>
                  </a:lnTo>
                  <a:cubicBezTo>
                    <a:pt x="13161" y="525715"/>
                    <a:pt x="0" y="512554"/>
                    <a:pt x="0" y="496319"/>
                  </a:cubicBezTo>
                  <a:lnTo>
                    <a:pt x="0" y="29396"/>
                  </a:lnTo>
                  <a:cubicBezTo>
                    <a:pt x="0" y="13161"/>
                    <a:pt x="13161" y="0"/>
                    <a:pt x="29396" y="0"/>
                  </a:cubicBezTo>
                  <a:close/>
                </a:path>
              </a:pathLst>
            </a:custGeom>
            <a:solidFill>
              <a:srgbClr val="DDDEDE"/>
            </a:solidFill>
          </p:spPr>
        </p:sp>
        <p:sp>
          <p:nvSpPr>
            <p:cNvPr name="TextBox 7" id="7"/>
            <p:cNvSpPr txBox="true"/>
            <p:nvPr/>
          </p:nvSpPr>
          <p:spPr>
            <a:xfrm>
              <a:off x="0" y="-38100"/>
              <a:ext cx="3537529" cy="563815"/>
            </a:xfrm>
            <a:prstGeom prst="rect">
              <a:avLst/>
            </a:prstGeom>
          </p:spPr>
          <p:txBody>
            <a:bodyPr anchor="ctr" rtlCol="false" tIns="50800" lIns="50800" bIns="50800" rIns="50800"/>
            <a:lstStyle/>
            <a:p>
              <a:pPr algn="ctr">
                <a:lnSpc>
                  <a:spcPts val="2659"/>
                </a:lnSpc>
              </a:pPr>
            </a:p>
          </p:txBody>
        </p:sp>
      </p:grpSp>
      <p:sp>
        <p:nvSpPr>
          <p:cNvPr name="TextBox 8" id="8"/>
          <p:cNvSpPr txBox="true"/>
          <p:nvPr/>
        </p:nvSpPr>
        <p:spPr>
          <a:xfrm rot="0">
            <a:off x="1821688" y="2665934"/>
            <a:ext cx="15017531" cy="6381750"/>
          </a:xfrm>
          <a:prstGeom prst="rect">
            <a:avLst/>
          </a:prstGeom>
        </p:spPr>
        <p:txBody>
          <a:bodyPr anchor="t" rtlCol="false" tIns="0" lIns="0" bIns="0" rIns="0">
            <a:spAutoFit/>
          </a:bodyPr>
          <a:lstStyle/>
          <a:p>
            <a:pPr algn="l">
              <a:lnSpc>
                <a:spcPts val="4200"/>
              </a:lnSpc>
            </a:pPr>
            <a:r>
              <a:rPr lang="en-US" sz="3000">
                <a:solidFill>
                  <a:srgbClr val="000000"/>
                </a:solidFill>
                <a:latin typeface="Nunito"/>
                <a:ea typeface="Nunito"/>
                <a:cs typeface="Nunito"/>
                <a:sym typeface="Nunito"/>
              </a:rPr>
              <a:t>Personal Software Development: </a:t>
            </a:r>
          </a:p>
          <a:p>
            <a:pPr algn="l">
              <a:lnSpc>
                <a:spcPts val="4200"/>
              </a:lnSpc>
            </a:pPr>
            <a:r>
              <a:rPr lang="en-US" sz="3000">
                <a:solidFill>
                  <a:srgbClr val="000000"/>
                </a:solidFill>
                <a:latin typeface="Nunito"/>
                <a:ea typeface="Nunito"/>
                <a:cs typeface="Nunito"/>
                <a:sym typeface="Nunito"/>
              </a:rPr>
              <a:t>Git enables developers to track changes in their projects, revert to previous versions, and experiment with new features without risking the stability of the main codebase.</a:t>
            </a:r>
          </a:p>
          <a:p>
            <a:pPr algn="l">
              <a:lnSpc>
                <a:spcPts val="4200"/>
              </a:lnSpc>
            </a:pPr>
            <a:r>
              <a:rPr lang="en-US" sz="3000">
                <a:solidFill>
                  <a:srgbClr val="000000"/>
                </a:solidFill>
                <a:latin typeface="Nunito"/>
                <a:ea typeface="Nunito"/>
                <a:cs typeface="Nunito"/>
                <a:sym typeface="Nunito"/>
              </a:rPr>
              <a:t>It facilitates efficient management of individual projects, allowing for organized development and easy maintenance.</a:t>
            </a:r>
          </a:p>
          <a:p>
            <a:pPr algn="l">
              <a:lnSpc>
                <a:spcPts val="4200"/>
              </a:lnSpc>
            </a:pPr>
            <a:r>
              <a:rPr lang="en-US" sz="3000">
                <a:solidFill>
                  <a:srgbClr val="000000"/>
                </a:solidFill>
                <a:latin typeface="Nunito"/>
                <a:ea typeface="Nunito"/>
                <a:cs typeface="Nunito"/>
                <a:sym typeface="Nunito"/>
              </a:rPr>
              <a:t>Even for solo projects, Git's branching capabilities allow developers to explore different ideas without affecting the stable version of their code.</a:t>
            </a:r>
          </a:p>
          <a:p>
            <a:pPr algn="l">
              <a:lnSpc>
                <a:spcPts val="4200"/>
              </a:lnSpc>
            </a:pPr>
            <a:r>
              <a:rPr lang="en-US" sz="3000">
                <a:solidFill>
                  <a:srgbClr val="000000"/>
                </a:solidFill>
                <a:latin typeface="Nunito"/>
                <a:ea typeface="Nunito"/>
                <a:cs typeface="Nunito"/>
                <a:sym typeface="Nunito"/>
              </a:rPr>
              <a:t>Team Collaboration: </a:t>
            </a:r>
          </a:p>
          <a:p>
            <a:pPr algn="l">
              <a:lnSpc>
                <a:spcPts val="4200"/>
              </a:lnSpc>
            </a:pPr>
            <a:r>
              <a:rPr lang="en-US" sz="3000">
                <a:solidFill>
                  <a:srgbClr val="000000"/>
                </a:solidFill>
                <a:latin typeface="Nunito"/>
                <a:ea typeface="Nunito"/>
                <a:cs typeface="Nunito"/>
                <a:sym typeface="Nunito"/>
              </a:rPr>
              <a:t>Platforms like GitHub and GitLab leverage Git to provide robust collaboration tools.</a:t>
            </a:r>
          </a:p>
          <a:p>
            <a:pPr algn="l">
              <a:lnSpc>
                <a:spcPts val="4200"/>
              </a:lnSpc>
            </a:pPr>
            <a:r>
              <a:rPr lang="en-US" sz="3000">
                <a:solidFill>
                  <a:srgbClr val="000000"/>
                </a:solidFill>
                <a:latin typeface="Nunito"/>
                <a:ea typeface="Nunito"/>
                <a:cs typeface="Nunito"/>
                <a:sym typeface="Nunito"/>
              </a:rPr>
              <a:t>Multiple developers can work on the same project simultaneously, with Git managing the merging of changes and resolving conflicts.</a:t>
            </a:r>
          </a:p>
          <a:p>
            <a:pPr algn="l">
              <a:lnSpc>
                <a:spcPts val="4200"/>
              </a:lnSpc>
            </a:pPr>
          </a:p>
        </p:txBody>
      </p:sp>
      <p:sp>
        <p:nvSpPr>
          <p:cNvPr name="Freeform 9" id="9"/>
          <p:cNvSpPr/>
          <p:nvPr/>
        </p:nvSpPr>
        <p:spPr>
          <a:xfrm flipH="false" flipV="false" rot="4302480">
            <a:off x="16435990" y="335858"/>
            <a:ext cx="2722598" cy="2788509"/>
          </a:xfrm>
          <a:custGeom>
            <a:avLst/>
            <a:gdLst/>
            <a:ahLst/>
            <a:cxnLst/>
            <a:rect r="r" b="b" t="t" l="l"/>
            <a:pathLst>
              <a:path h="2788509" w="2722598">
                <a:moveTo>
                  <a:pt x="0" y="0"/>
                </a:moveTo>
                <a:lnTo>
                  <a:pt x="2722599" y="0"/>
                </a:lnTo>
                <a:lnTo>
                  <a:pt x="2722599" y="2788508"/>
                </a:lnTo>
                <a:lnTo>
                  <a:pt x="0" y="278850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0" id="10"/>
          <p:cNvSpPr txBox="true"/>
          <p:nvPr/>
        </p:nvSpPr>
        <p:spPr>
          <a:xfrm rot="0">
            <a:off x="2614676" y="423938"/>
            <a:ext cx="13114668" cy="2299146"/>
          </a:xfrm>
          <a:prstGeom prst="rect">
            <a:avLst/>
          </a:prstGeom>
        </p:spPr>
        <p:txBody>
          <a:bodyPr anchor="t" rtlCol="false" tIns="0" lIns="0" bIns="0" rIns="0">
            <a:spAutoFit/>
          </a:bodyPr>
          <a:lstStyle/>
          <a:p>
            <a:pPr algn="ctr">
              <a:lnSpc>
                <a:spcPts val="9250"/>
              </a:lnSpc>
            </a:pPr>
            <a:r>
              <a:rPr lang="en-US" sz="6607">
                <a:solidFill>
                  <a:srgbClr val="000000"/>
                </a:solidFill>
                <a:latin typeface="Fredoka"/>
                <a:ea typeface="Fredoka"/>
                <a:cs typeface="Fredoka"/>
                <a:sym typeface="Fredoka"/>
              </a:rPr>
              <a:t>GIT, GITHUB AND APPLYING IT IN PRACTICE</a:t>
            </a:r>
          </a:p>
        </p:txBody>
      </p:sp>
    </p:spTree>
  </p:cSld>
  <p:clrMapOvr>
    <a:masterClrMapping/>
  </p:clrMapOvr>
</p:sld>
</file>

<file path=ppt/slides/slide7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1919996"/>
            <a:ext cx="16230600" cy="7127688"/>
            <a:chOff x="0" y="0"/>
            <a:chExt cx="4274726" cy="1877251"/>
          </a:xfrm>
        </p:grpSpPr>
        <p:sp>
          <p:nvSpPr>
            <p:cNvPr name="Freeform 3" id="3"/>
            <p:cNvSpPr/>
            <p:nvPr/>
          </p:nvSpPr>
          <p:spPr>
            <a:xfrm flipH="false" flipV="false" rot="0">
              <a:off x="0" y="0"/>
              <a:ext cx="4274726" cy="1877251"/>
            </a:xfrm>
            <a:custGeom>
              <a:avLst/>
              <a:gdLst/>
              <a:ahLst/>
              <a:cxnLst/>
              <a:rect r="r" b="b" t="t" l="l"/>
              <a:pathLst>
                <a:path h="1877251" w="4274726">
                  <a:moveTo>
                    <a:pt x="24327" y="0"/>
                  </a:moveTo>
                  <a:lnTo>
                    <a:pt x="4250399" y="0"/>
                  </a:lnTo>
                  <a:cubicBezTo>
                    <a:pt x="4263834" y="0"/>
                    <a:pt x="4274726" y="10891"/>
                    <a:pt x="4274726" y="24327"/>
                  </a:cubicBezTo>
                  <a:lnTo>
                    <a:pt x="4274726" y="1852924"/>
                  </a:lnTo>
                  <a:cubicBezTo>
                    <a:pt x="4274726" y="1859376"/>
                    <a:pt x="4272163" y="1865564"/>
                    <a:pt x="4267601" y="1870126"/>
                  </a:cubicBezTo>
                  <a:cubicBezTo>
                    <a:pt x="4263039" y="1874688"/>
                    <a:pt x="4256851" y="1877251"/>
                    <a:pt x="4250399" y="1877251"/>
                  </a:cubicBezTo>
                  <a:lnTo>
                    <a:pt x="24327" y="1877251"/>
                  </a:lnTo>
                  <a:cubicBezTo>
                    <a:pt x="10891" y="1877251"/>
                    <a:pt x="0" y="1866360"/>
                    <a:pt x="0" y="1852924"/>
                  </a:cubicBezTo>
                  <a:lnTo>
                    <a:pt x="0" y="24327"/>
                  </a:lnTo>
                  <a:cubicBezTo>
                    <a:pt x="0" y="10891"/>
                    <a:pt x="10891" y="0"/>
                    <a:pt x="24327" y="0"/>
                  </a:cubicBezTo>
                  <a:close/>
                </a:path>
              </a:pathLst>
            </a:custGeom>
            <a:solidFill>
              <a:srgbClr val="F1F2F2"/>
            </a:solidFill>
          </p:spPr>
        </p:sp>
        <p:sp>
          <p:nvSpPr>
            <p:cNvPr name="TextBox 4" id="4"/>
            <p:cNvSpPr txBox="true"/>
            <p:nvPr/>
          </p:nvSpPr>
          <p:spPr>
            <a:xfrm>
              <a:off x="0" y="-38100"/>
              <a:ext cx="4274726" cy="1915351"/>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2614676" y="532535"/>
            <a:ext cx="13431555" cy="1996075"/>
            <a:chOff x="0" y="0"/>
            <a:chExt cx="3537529" cy="525715"/>
          </a:xfrm>
        </p:grpSpPr>
        <p:sp>
          <p:nvSpPr>
            <p:cNvPr name="Freeform 6" id="6"/>
            <p:cNvSpPr/>
            <p:nvPr/>
          </p:nvSpPr>
          <p:spPr>
            <a:xfrm flipH="false" flipV="false" rot="0">
              <a:off x="0" y="0"/>
              <a:ext cx="3537529" cy="525715"/>
            </a:xfrm>
            <a:custGeom>
              <a:avLst/>
              <a:gdLst/>
              <a:ahLst/>
              <a:cxnLst/>
              <a:rect r="r" b="b" t="t" l="l"/>
              <a:pathLst>
                <a:path h="525715" w="3537529">
                  <a:moveTo>
                    <a:pt x="29396" y="0"/>
                  </a:moveTo>
                  <a:lnTo>
                    <a:pt x="3508132" y="0"/>
                  </a:lnTo>
                  <a:cubicBezTo>
                    <a:pt x="3524367" y="0"/>
                    <a:pt x="3537529" y="13161"/>
                    <a:pt x="3537529" y="29396"/>
                  </a:cubicBezTo>
                  <a:lnTo>
                    <a:pt x="3537529" y="496319"/>
                  </a:lnTo>
                  <a:cubicBezTo>
                    <a:pt x="3537529" y="512554"/>
                    <a:pt x="3524367" y="525715"/>
                    <a:pt x="3508132" y="525715"/>
                  </a:cubicBezTo>
                  <a:lnTo>
                    <a:pt x="29396" y="525715"/>
                  </a:lnTo>
                  <a:cubicBezTo>
                    <a:pt x="13161" y="525715"/>
                    <a:pt x="0" y="512554"/>
                    <a:pt x="0" y="496319"/>
                  </a:cubicBezTo>
                  <a:lnTo>
                    <a:pt x="0" y="29396"/>
                  </a:lnTo>
                  <a:cubicBezTo>
                    <a:pt x="0" y="13161"/>
                    <a:pt x="13161" y="0"/>
                    <a:pt x="29396" y="0"/>
                  </a:cubicBezTo>
                  <a:close/>
                </a:path>
              </a:pathLst>
            </a:custGeom>
            <a:solidFill>
              <a:srgbClr val="DDDEDE"/>
            </a:solidFill>
          </p:spPr>
        </p:sp>
        <p:sp>
          <p:nvSpPr>
            <p:cNvPr name="TextBox 7" id="7"/>
            <p:cNvSpPr txBox="true"/>
            <p:nvPr/>
          </p:nvSpPr>
          <p:spPr>
            <a:xfrm>
              <a:off x="0" y="-38100"/>
              <a:ext cx="3537529" cy="563815"/>
            </a:xfrm>
            <a:prstGeom prst="rect">
              <a:avLst/>
            </a:prstGeom>
          </p:spPr>
          <p:txBody>
            <a:bodyPr anchor="ctr" rtlCol="false" tIns="50800" lIns="50800" bIns="50800" rIns="50800"/>
            <a:lstStyle/>
            <a:p>
              <a:pPr algn="ctr">
                <a:lnSpc>
                  <a:spcPts val="2659"/>
                </a:lnSpc>
              </a:pPr>
            </a:p>
          </p:txBody>
        </p:sp>
      </p:grpSp>
      <p:sp>
        <p:nvSpPr>
          <p:cNvPr name="TextBox 8" id="8"/>
          <p:cNvSpPr txBox="true"/>
          <p:nvPr/>
        </p:nvSpPr>
        <p:spPr>
          <a:xfrm rot="0">
            <a:off x="1821688" y="2665934"/>
            <a:ext cx="15017531" cy="6381750"/>
          </a:xfrm>
          <a:prstGeom prst="rect">
            <a:avLst/>
          </a:prstGeom>
        </p:spPr>
        <p:txBody>
          <a:bodyPr anchor="t" rtlCol="false" tIns="0" lIns="0" bIns="0" rIns="0">
            <a:spAutoFit/>
          </a:bodyPr>
          <a:lstStyle/>
          <a:p>
            <a:pPr algn="l">
              <a:lnSpc>
                <a:spcPts val="4200"/>
              </a:lnSpc>
            </a:pPr>
            <a:r>
              <a:rPr lang="en-US" sz="3000">
                <a:solidFill>
                  <a:srgbClr val="000000"/>
                </a:solidFill>
                <a:latin typeface="Nunito"/>
                <a:ea typeface="Nunito"/>
                <a:cs typeface="Nunito"/>
                <a:sym typeface="Nunito"/>
              </a:rPr>
              <a:t>Pull requests and code reviews facilitate a structured and transparent development process, ensuring code quality and consistency.</a:t>
            </a:r>
          </a:p>
          <a:p>
            <a:pPr algn="l">
              <a:lnSpc>
                <a:spcPts val="4200"/>
              </a:lnSpc>
            </a:pPr>
            <a:r>
              <a:rPr lang="en-US" sz="3000">
                <a:solidFill>
                  <a:srgbClr val="000000"/>
                </a:solidFill>
                <a:latin typeface="Nunito"/>
                <a:ea typeface="Nunito"/>
                <a:cs typeface="Nunito"/>
                <a:sym typeface="Nunito"/>
              </a:rPr>
              <a:t>Git enables teams to maintain a shared, centralized repository, streamlining communication and coordination.</a:t>
            </a:r>
          </a:p>
          <a:p>
            <a:pPr algn="l">
              <a:lnSpc>
                <a:spcPts val="4200"/>
              </a:lnSpc>
            </a:pPr>
            <a:r>
              <a:rPr lang="en-US" sz="3000">
                <a:solidFill>
                  <a:srgbClr val="000000"/>
                </a:solidFill>
                <a:latin typeface="Nunito"/>
                <a:ea typeface="Nunito"/>
                <a:cs typeface="Nunito"/>
                <a:sym typeface="Nunito"/>
              </a:rPr>
              <a:t>DevOps and CI/CD (Continuous Integration/Continuous Deployment): </a:t>
            </a:r>
          </a:p>
          <a:p>
            <a:pPr algn="l">
              <a:lnSpc>
                <a:spcPts val="4200"/>
              </a:lnSpc>
            </a:pPr>
            <a:r>
              <a:rPr lang="en-US" sz="3000">
                <a:solidFill>
                  <a:srgbClr val="000000"/>
                </a:solidFill>
                <a:latin typeface="Nunito"/>
                <a:ea typeface="Nunito"/>
                <a:cs typeface="Nunito"/>
                <a:sym typeface="Nunito"/>
              </a:rPr>
              <a:t>Git is a cornerstone of DevOps practices, serving as the source code repository for automated build, test, and deployment pipelines.</a:t>
            </a:r>
          </a:p>
          <a:p>
            <a:pPr algn="l">
              <a:lnSpc>
                <a:spcPts val="4200"/>
              </a:lnSpc>
            </a:pPr>
            <a:r>
              <a:rPr lang="en-US" sz="3000">
                <a:solidFill>
                  <a:srgbClr val="000000"/>
                </a:solidFill>
                <a:latin typeface="Nunito"/>
                <a:ea typeface="Nunito"/>
                <a:cs typeface="Nunito"/>
                <a:sym typeface="Nunito"/>
              </a:rPr>
              <a:t>CI/CD tools integrate with Git to trigger automated processes whenever changes are pushed to the repository.</a:t>
            </a:r>
          </a:p>
          <a:p>
            <a:pPr algn="l">
              <a:lnSpc>
                <a:spcPts val="4200"/>
              </a:lnSpc>
            </a:pPr>
            <a:r>
              <a:rPr lang="en-US" sz="3000">
                <a:solidFill>
                  <a:srgbClr val="000000"/>
                </a:solidFill>
                <a:latin typeface="Nunito"/>
                <a:ea typeface="Nunito"/>
                <a:cs typeface="Nunito"/>
                <a:sym typeface="Nunito"/>
              </a:rPr>
              <a:t>This automation ensures rapid feedback on code changes, enabling faster and more reliable software releases.</a:t>
            </a:r>
          </a:p>
          <a:p>
            <a:pPr algn="l">
              <a:lnSpc>
                <a:spcPts val="4200"/>
              </a:lnSpc>
            </a:pPr>
          </a:p>
        </p:txBody>
      </p:sp>
      <p:sp>
        <p:nvSpPr>
          <p:cNvPr name="Freeform 9" id="9"/>
          <p:cNvSpPr/>
          <p:nvPr/>
        </p:nvSpPr>
        <p:spPr>
          <a:xfrm flipH="false" flipV="false" rot="4302480">
            <a:off x="16435990" y="335858"/>
            <a:ext cx="2722598" cy="2788509"/>
          </a:xfrm>
          <a:custGeom>
            <a:avLst/>
            <a:gdLst/>
            <a:ahLst/>
            <a:cxnLst/>
            <a:rect r="r" b="b" t="t" l="l"/>
            <a:pathLst>
              <a:path h="2788509" w="2722598">
                <a:moveTo>
                  <a:pt x="0" y="0"/>
                </a:moveTo>
                <a:lnTo>
                  <a:pt x="2722599" y="0"/>
                </a:lnTo>
                <a:lnTo>
                  <a:pt x="2722599" y="2788508"/>
                </a:lnTo>
                <a:lnTo>
                  <a:pt x="0" y="278850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0" id="10"/>
          <p:cNvSpPr txBox="true"/>
          <p:nvPr/>
        </p:nvSpPr>
        <p:spPr>
          <a:xfrm rot="0">
            <a:off x="2614676" y="423938"/>
            <a:ext cx="13114668" cy="2299146"/>
          </a:xfrm>
          <a:prstGeom prst="rect">
            <a:avLst/>
          </a:prstGeom>
        </p:spPr>
        <p:txBody>
          <a:bodyPr anchor="t" rtlCol="false" tIns="0" lIns="0" bIns="0" rIns="0">
            <a:spAutoFit/>
          </a:bodyPr>
          <a:lstStyle/>
          <a:p>
            <a:pPr algn="ctr">
              <a:lnSpc>
                <a:spcPts val="9250"/>
              </a:lnSpc>
            </a:pPr>
            <a:r>
              <a:rPr lang="en-US" sz="6607">
                <a:solidFill>
                  <a:srgbClr val="000000"/>
                </a:solidFill>
                <a:latin typeface="Fredoka"/>
                <a:ea typeface="Fredoka"/>
                <a:cs typeface="Fredoka"/>
                <a:sym typeface="Fredoka"/>
              </a:rPr>
              <a:t>GIT, GITHUB AND APPLYING IT IN PRACTICE</a:t>
            </a:r>
          </a:p>
        </p:txBody>
      </p:sp>
    </p:spTree>
  </p:cSld>
  <p:clrMapOvr>
    <a:masterClrMapping/>
  </p:clrMapOvr>
</p:sld>
</file>

<file path=ppt/slides/slide7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1919996"/>
            <a:ext cx="16230600" cy="6310756"/>
            <a:chOff x="0" y="0"/>
            <a:chExt cx="4274726" cy="1662092"/>
          </a:xfrm>
        </p:grpSpPr>
        <p:sp>
          <p:nvSpPr>
            <p:cNvPr name="Freeform 3" id="3"/>
            <p:cNvSpPr/>
            <p:nvPr/>
          </p:nvSpPr>
          <p:spPr>
            <a:xfrm flipH="false" flipV="false" rot="0">
              <a:off x="0" y="0"/>
              <a:ext cx="4274726" cy="1662092"/>
            </a:xfrm>
            <a:custGeom>
              <a:avLst/>
              <a:gdLst/>
              <a:ahLst/>
              <a:cxnLst/>
              <a:rect r="r" b="b" t="t" l="l"/>
              <a:pathLst>
                <a:path h="1662092" w="4274726">
                  <a:moveTo>
                    <a:pt x="24327" y="0"/>
                  </a:moveTo>
                  <a:lnTo>
                    <a:pt x="4250399" y="0"/>
                  </a:lnTo>
                  <a:cubicBezTo>
                    <a:pt x="4263834" y="0"/>
                    <a:pt x="4274726" y="10891"/>
                    <a:pt x="4274726" y="24327"/>
                  </a:cubicBezTo>
                  <a:lnTo>
                    <a:pt x="4274726" y="1637765"/>
                  </a:lnTo>
                  <a:cubicBezTo>
                    <a:pt x="4274726" y="1644217"/>
                    <a:pt x="4272163" y="1650405"/>
                    <a:pt x="4267601" y="1654967"/>
                  </a:cubicBezTo>
                  <a:cubicBezTo>
                    <a:pt x="4263039" y="1659529"/>
                    <a:pt x="4256851" y="1662092"/>
                    <a:pt x="4250399" y="1662092"/>
                  </a:cubicBezTo>
                  <a:lnTo>
                    <a:pt x="24327" y="1662092"/>
                  </a:lnTo>
                  <a:cubicBezTo>
                    <a:pt x="10891" y="1662092"/>
                    <a:pt x="0" y="1651201"/>
                    <a:pt x="0" y="1637765"/>
                  </a:cubicBezTo>
                  <a:lnTo>
                    <a:pt x="0" y="24327"/>
                  </a:lnTo>
                  <a:cubicBezTo>
                    <a:pt x="0" y="10891"/>
                    <a:pt x="10891" y="0"/>
                    <a:pt x="24327" y="0"/>
                  </a:cubicBezTo>
                  <a:close/>
                </a:path>
              </a:pathLst>
            </a:custGeom>
            <a:solidFill>
              <a:srgbClr val="F1F2F2"/>
            </a:solidFill>
          </p:spPr>
        </p:sp>
        <p:sp>
          <p:nvSpPr>
            <p:cNvPr name="TextBox 4" id="4"/>
            <p:cNvSpPr txBox="true"/>
            <p:nvPr/>
          </p:nvSpPr>
          <p:spPr>
            <a:xfrm>
              <a:off x="0" y="-38100"/>
              <a:ext cx="4274726" cy="1700192"/>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455841" y="8740298"/>
            <a:ext cx="20004189" cy="1104251"/>
            <a:chOff x="0" y="0"/>
            <a:chExt cx="5268593" cy="290832"/>
          </a:xfrm>
        </p:grpSpPr>
        <p:sp>
          <p:nvSpPr>
            <p:cNvPr name="Freeform 6" id="6"/>
            <p:cNvSpPr/>
            <p:nvPr/>
          </p:nvSpPr>
          <p:spPr>
            <a:xfrm flipH="false" flipV="false" rot="0">
              <a:off x="0" y="0"/>
              <a:ext cx="5268593" cy="290832"/>
            </a:xfrm>
            <a:custGeom>
              <a:avLst/>
              <a:gdLst/>
              <a:ahLst/>
              <a:cxnLst/>
              <a:rect r="r" b="b" t="t" l="l"/>
              <a:pathLst>
                <a:path h="290832" w="5268593">
                  <a:moveTo>
                    <a:pt x="0" y="0"/>
                  </a:moveTo>
                  <a:lnTo>
                    <a:pt x="5268593" y="0"/>
                  </a:lnTo>
                  <a:lnTo>
                    <a:pt x="5268593" y="290832"/>
                  </a:lnTo>
                  <a:lnTo>
                    <a:pt x="0" y="290832"/>
                  </a:lnTo>
                  <a:close/>
                </a:path>
              </a:pathLst>
            </a:custGeom>
            <a:solidFill>
              <a:srgbClr val="DDDEDE"/>
            </a:solidFill>
          </p:spPr>
        </p:sp>
        <p:sp>
          <p:nvSpPr>
            <p:cNvPr name="TextBox 7" id="7"/>
            <p:cNvSpPr txBox="true"/>
            <p:nvPr/>
          </p:nvSpPr>
          <p:spPr>
            <a:xfrm>
              <a:off x="0" y="-38100"/>
              <a:ext cx="5268593" cy="328932"/>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2614676" y="532535"/>
            <a:ext cx="13431555" cy="1996075"/>
            <a:chOff x="0" y="0"/>
            <a:chExt cx="3537529" cy="525715"/>
          </a:xfrm>
        </p:grpSpPr>
        <p:sp>
          <p:nvSpPr>
            <p:cNvPr name="Freeform 9" id="9"/>
            <p:cNvSpPr/>
            <p:nvPr/>
          </p:nvSpPr>
          <p:spPr>
            <a:xfrm flipH="false" flipV="false" rot="0">
              <a:off x="0" y="0"/>
              <a:ext cx="3537529" cy="525715"/>
            </a:xfrm>
            <a:custGeom>
              <a:avLst/>
              <a:gdLst/>
              <a:ahLst/>
              <a:cxnLst/>
              <a:rect r="r" b="b" t="t" l="l"/>
              <a:pathLst>
                <a:path h="525715" w="3537529">
                  <a:moveTo>
                    <a:pt x="29396" y="0"/>
                  </a:moveTo>
                  <a:lnTo>
                    <a:pt x="3508132" y="0"/>
                  </a:lnTo>
                  <a:cubicBezTo>
                    <a:pt x="3524367" y="0"/>
                    <a:pt x="3537529" y="13161"/>
                    <a:pt x="3537529" y="29396"/>
                  </a:cubicBezTo>
                  <a:lnTo>
                    <a:pt x="3537529" y="496319"/>
                  </a:lnTo>
                  <a:cubicBezTo>
                    <a:pt x="3537529" y="512554"/>
                    <a:pt x="3524367" y="525715"/>
                    <a:pt x="3508132" y="525715"/>
                  </a:cubicBezTo>
                  <a:lnTo>
                    <a:pt x="29396" y="525715"/>
                  </a:lnTo>
                  <a:cubicBezTo>
                    <a:pt x="13161" y="525715"/>
                    <a:pt x="0" y="512554"/>
                    <a:pt x="0" y="496319"/>
                  </a:cubicBezTo>
                  <a:lnTo>
                    <a:pt x="0" y="29396"/>
                  </a:lnTo>
                  <a:cubicBezTo>
                    <a:pt x="0" y="13161"/>
                    <a:pt x="13161" y="0"/>
                    <a:pt x="29396" y="0"/>
                  </a:cubicBezTo>
                  <a:close/>
                </a:path>
              </a:pathLst>
            </a:custGeom>
            <a:solidFill>
              <a:srgbClr val="DDDEDE"/>
            </a:solidFill>
          </p:spPr>
        </p:sp>
        <p:sp>
          <p:nvSpPr>
            <p:cNvPr name="TextBox 10" id="10"/>
            <p:cNvSpPr txBox="true"/>
            <p:nvPr/>
          </p:nvSpPr>
          <p:spPr>
            <a:xfrm>
              <a:off x="0" y="-38100"/>
              <a:ext cx="3537529" cy="563815"/>
            </a:xfrm>
            <a:prstGeom prst="rect">
              <a:avLst/>
            </a:prstGeom>
          </p:spPr>
          <p:txBody>
            <a:bodyPr anchor="ctr" rtlCol="false" tIns="50800" lIns="50800" bIns="50800" rIns="50800"/>
            <a:lstStyle/>
            <a:p>
              <a:pPr algn="ctr">
                <a:lnSpc>
                  <a:spcPts val="2659"/>
                </a:lnSpc>
              </a:pPr>
            </a:p>
          </p:txBody>
        </p:sp>
      </p:grpSp>
      <p:sp>
        <p:nvSpPr>
          <p:cNvPr name="TextBox 11" id="11"/>
          <p:cNvSpPr txBox="true"/>
          <p:nvPr/>
        </p:nvSpPr>
        <p:spPr>
          <a:xfrm rot="0">
            <a:off x="1821688" y="2665934"/>
            <a:ext cx="15017531" cy="5848350"/>
          </a:xfrm>
          <a:prstGeom prst="rect">
            <a:avLst/>
          </a:prstGeom>
        </p:spPr>
        <p:txBody>
          <a:bodyPr anchor="t" rtlCol="false" tIns="0" lIns="0" bIns="0" rIns="0">
            <a:spAutoFit/>
          </a:bodyPr>
          <a:lstStyle/>
          <a:p>
            <a:pPr algn="l">
              <a:lnSpc>
                <a:spcPts val="4200"/>
              </a:lnSpc>
            </a:pPr>
            <a:r>
              <a:rPr lang="en-US" sz="3000">
                <a:solidFill>
                  <a:srgbClr val="000000"/>
                </a:solidFill>
                <a:latin typeface="Nunito"/>
                <a:ea typeface="Nunito"/>
                <a:cs typeface="Nunito"/>
                <a:sym typeface="Nunito"/>
              </a:rPr>
              <a:t>Git's branching model supports different deployment environments (e.g., development, staging, production).</a:t>
            </a:r>
          </a:p>
          <a:p>
            <a:pPr algn="l">
              <a:lnSpc>
                <a:spcPts val="4200"/>
              </a:lnSpc>
            </a:pPr>
            <a:r>
              <a:rPr lang="en-US" sz="3000">
                <a:solidFill>
                  <a:srgbClr val="000000"/>
                </a:solidFill>
                <a:latin typeface="Nunito"/>
                <a:ea typeface="Nunito"/>
                <a:cs typeface="Nunito"/>
                <a:sym typeface="Nunito"/>
              </a:rPr>
              <a:t>Open Source Contributions: </a:t>
            </a:r>
          </a:p>
          <a:p>
            <a:pPr algn="l">
              <a:lnSpc>
                <a:spcPts val="4200"/>
              </a:lnSpc>
            </a:pPr>
            <a:r>
              <a:rPr lang="en-US" sz="3000">
                <a:solidFill>
                  <a:srgbClr val="000000"/>
                </a:solidFill>
                <a:latin typeface="Nunito"/>
                <a:ea typeface="Nunito"/>
                <a:cs typeface="Nunito"/>
                <a:sym typeface="Nunito"/>
              </a:rPr>
              <a:t>GitHub has become the central hub for open-source software development.</a:t>
            </a:r>
          </a:p>
          <a:p>
            <a:pPr algn="l">
              <a:lnSpc>
                <a:spcPts val="4200"/>
              </a:lnSpc>
            </a:pPr>
            <a:r>
              <a:rPr lang="en-US" sz="3000">
                <a:solidFill>
                  <a:srgbClr val="000000"/>
                </a:solidFill>
                <a:latin typeface="Nunito"/>
                <a:ea typeface="Nunito"/>
                <a:cs typeface="Nunito"/>
                <a:sym typeface="Nunito"/>
              </a:rPr>
              <a:t>Git allows developers to contribute to open-source projects by forking repositories, making changes, and submitting pull requests.</a:t>
            </a:r>
          </a:p>
          <a:p>
            <a:pPr algn="l">
              <a:lnSpc>
                <a:spcPts val="4200"/>
              </a:lnSpc>
            </a:pPr>
            <a:r>
              <a:rPr lang="en-US" sz="3000">
                <a:solidFill>
                  <a:srgbClr val="000000"/>
                </a:solidFill>
                <a:latin typeface="Nunito"/>
                <a:ea typeface="Nunito"/>
                <a:cs typeface="Nunito"/>
                <a:sym typeface="Nunito"/>
              </a:rPr>
              <a:t>This fosters a collaborative environment where developers can share knowledge, improve existing software, and contribute to the community.</a:t>
            </a:r>
          </a:p>
          <a:p>
            <a:pPr algn="l">
              <a:lnSpc>
                <a:spcPts val="4200"/>
              </a:lnSpc>
            </a:pPr>
            <a:r>
              <a:rPr lang="en-US" sz="3000">
                <a:solidFill>
                  <a:srgbClr val="000000"/>
                </a:solidFill>
                <a:latin typeface="Nunito"/>
                <a:ea typeface="Nunito"/>
                <a:cs typeface="Nunito"/>
                <a:sym typeface="Nunito"/>
              </a:rPr>
              <a:t>Understanding Git is essential for anyone wanting to participate in the open-source ecosystem.</a:t>
            </a:r>
          </a:p>
          <a:p>
            <a:pPr algn="l">
              <a:lnSpc>
                <a:spcPts val="4200"/>
              </a:lnSpc>
            </a:pPr>
          </a:p>
        </p:txBody>
      </p:sp>
      <p:sp>
        <p:nvSpPr>
          <p:cNvPr name="Freeform 12" id="12"/>
          <p:cNvSpPr/>
          <p:nvPr/>
        </p:nvSpPr>
        <p:spPr>
          <a:xfrm flipH="false" flipV="false" rot="4302480">
            <a:off x="16435990" y="335858"/>
            <a:ext cx="2722598" cy="2788509"/>
          </a:xfrm>
          <a:custGeom>
            <a:avLst/>
            <a:gdLst/>
            <a:ahLst/>
            <a:cxnLst/>
            <a:rect r="r" b="b" t="t" l="l"/>
            <a:pathLst>
              <a:path h="2788509" w="2722598">
                <a:moveTo>
                  <a:pt x="0" y="0"/>
                </a:moveTo>
                <a:lnTo>
                  <a:pt x="2722599" y="0"/>
                </a:lnTo>
                <a:lnTo>
                  <a:pt x="2722599" y="2788508"/>
                </a:lnTo>
                <a:lnTo>
                  <a:pt x="0" y="278850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3" id="13"/>
          <p:cNvSpPr/>
          <p:nvPr/>
        </p:nvSpPr>
        <p:spPr>
          <a:xfrm flipH="false" flipV="false" rot="0">
            <a:off x="1336950" y="8175357"/>
            <a:ext cx="3266712" cy="397945"/>
          </a:xfrm>
          <a:custGeom>
            <a:avLst/>
            <a:gdLst/>
            <a:ahLst/>
            <a:cxnLst/>
            <a:rect r="r" b="b" t="t" l="l"/>
            <a:pathLst>
              <a:path h="397945" w="3266712">
                <a:moveTo>
                  <a:pt x="0" y="0"/>
                </a:moveTo>
                <a:lnTo>
                  <a:pt x="3266712" y="0"/>
                </a:lnTo>
                <a:lnTo>
                  <a:pt x="3266712" y="397945"/>
                </a:lnTo>
                <a:lnTo>
                  <a:pt x="0" y="39794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4" id="14"/>
          <p:cNvSpPr txBox="true"/>
          <p:nvPr/>
        </p:nvSpPr>
        <p:spPr>
          <a:xfrm rot="0">
            <a:off x="2614676" y="423938"/>
            <a:ext cx="13114668" cy="2299146"/>
          </a:xfrm>
          <a:prstGeom prst="rect">
            <a:avLst/>
          </a:prstGeom>
        </p:spPr>
        <p:txBody>
          <a:bodyPr anchor="t" rtlCol="false" tIns="0" lIns="0" bIns="0" rIns="0">
            <a:spAutoFit/>
          </a:bodyPr>
          <a:lstStyle/>
          <a:p>
            <a:pPr algn="ctr">
              <a:lnSpc>
                <a:spcPts val="9250"/>
              </a:lnSpc>
            </a:pPr>
            <a:r>
              <a:rPr lang="en-US" sz="6607">
                <a:solidFill>
                  <a:srgbClr val="000000"/>
                </a:solidFill>
                <a:latin typeface="Fredoka"/>
                <a:ea typeface="Fredoka"/>
                <a:cs typeface="Fredoka"/>
                <a:sym typeface="Fredoka"/>
              </a:rPr>
              <a:t>GIT, GITHUB AND APPLYING IT IN PRACTICE</a:t>
            </a:r>
          </a:p>
        </p:txBody>
      </p:sp>
    </p:spTree>
  </p:cSld>
  <p:clrMapOvr>
    <a:masterClrMapping/>
  </p:clrMapOvr>
</p:sld>
</file>

<file path=ppt/slides/slide7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1919996"/>
            <a:ext cx="16230600" cy="7338304"/>
            <a:chOff x="0" y="0"/>
            <a:chExt cx="4274726" cy="1932722"/>
          </a:xfrm>
        </p:grpSpPr>
        <p:sp>
          <p:nvSpPr>
            <p:cNvPr name="Freeform 3" id="3"/>
            <p:cNvSpPr/>
            <p:nvPr/>
          </p:nvSpPr>
          <p:spPr>
            <a:xfrm flipH="false" flipV="false" rot="0">
              <a:off x="0" y="0"/>
              <a:ext cx="4274726" cy="1932722"/>
            </a:xfrm>
            <a:custGeom>
              <a:avLst/>
              <a:gdLst/>
              <a:ahLst/>
              <a:cxnLst/>
              <a:rect r="r" b="b" t="t" l="l"/>
              <a:pathLst>
                <a:path h="1932722" w="4274726">
                  <a:moveTo>
                    <a:pt x="24327" y="0"/>
                  </a:moveTo>
                  <a:lnTo>
                    <a:pt x="4250399" y="0"/>
                  </a:lnTo>
                  <a:cubicBezTo>
                    <a:pt x="4263834" y="0"/>
                    <a:pt x="4274726" y="10891"/>
                    <a:pt x="4274726" y="24327"/>
                  </a:cubicBezTo>
                  <a:lnTo>
                    <a:pt x="4274726" y="1908395"/>
                  </a:lnTo>
                  <a:cubicBezTo>
                    <a:pt x="4274726" y="1914847"/>
                    <a:pt x="4272163" y="1921035"/>
                    <a:pt x="4267601" y="1925597"/>
                  </a:cubicBezTo>
                  <a:cubicBezTo>
                    <a:pt x="4263039" y="1930159"/>
                    <a:pt x="4256851" y="1932722"/>
                    <a:pt x="4250399" y="1932722"/>
                  </a:cubicBezTo>
                  <a:lnTo>
                    <a:pt x="24327" y="1932722"/>
                  </a:lnTo>
                  <a:cubicBezTo>
                    <a:pt x="10891" y="1932722"/>
                    <a:pt x="0" y="1921831"/>
                    <a:pt x="0" y="1908395"/>
                  </a:cubicBezTo>
                  <a:lnTo>
                    <a:pt x="0" y="24327"/>
                  </a:lnTo>
                  <a:cubicBezTo>
                    <a:pt x="0" y="10891"/>
                    <a:pt x="10891" y="0"/>
                    <a:pt x="24327" y="0"/>
                  </a:cubicBezTo>
                  <a:close/>
                </a:path>
              </a:pathLst>
            </a:custGeom>
            <a:solidFill>
              <a:srgbClr val="F1F2F2"/>
            </a:solidFill>
          </p:spPr>
        </p:sp>
        <p:sp>
          <p:nvSpPr>
            <p:cNvPr name="TextBox 4" id="4"/>
            <p:cNvSpPr txBox="true"/>
            <p:nvPr/>
          </p:nvSpPr>
          <p:spPr>
            <a:xfrm>
              <a:off x="0" y="-38100"/>
              <a:ext cx="4274726" cy="1970822"/>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2614676" y="532535"/>
            <a:ext cx="13431555" cy="1996075"/>
            <a:chOff x="0" y="0"/>
            <a:chExt cx="3537529" cy="525715"/>
          </a:xfrm>
        </p:grpSpPr>
        <p:sp>
          <p:nvSpPr>
            <p:cNvPr name="Freeform 6" id="6"/>
            <p:cNvSpPr/>
            <p:nvPr/>
          </p:nvSpPr>
          <p:spPr>
            <a:xfrm flipH="false" flipV="false" rot="0">
              <a:off x="0" y="0"/>
              <a:ext cx="3537529" cy="525715"/>
            </a:xfrm>
            <a:custGeom>
              <a:avLst/>
              <a:gdLst/>
              <a:ahLst/>
              <a:cxnLst/>
              <a:rect r="r" b="b" t="t" l="l"/>
              <a:pathLst>
                <a:path h="525715" w="3537529">
                  <a:moveTo>
                    <a:pt x="29396" y="0"/>
                  </a:moveTo>
                  <a:lnTo>
                    <a:pt x="3508132" y="0"/>
                  </a:lnTo>
                  <a:cubicBezTo>
                    <a:pt x="3524367" y="0"/>
                    <a:pt x="3537529" y="13161"/>
                    <a:pt x="3537529" y="29396"/>
                  </a:cubicBezTo>
                  <a:lnTo>
                    <a:pt x="3537529" y="496319"/>
                  </a:lnTo>
                  <a:cubicBezTo>
                    <a:pt x="3537529" y="512554"/>
                    <a:pt x="3524367" y="525715"/>
                    <a:pt x="3508132" y="525715"/>
                  </a:cubicBezTo>
                  <a:lnTo>
                    <a:pt x="29396" y="525715"/>
                  </a:lnTo>
                  <a:cubicBezTo>
                    <a:pt x="13161" y="525715"/>
                    <a:pt x="0" y="512554"/>
                    <a:pt x="0" y="496319"/>
                  </a:cubicBezTo>
                  <a:lnTo>
                    <a:pt x="0" y="29396"/>
                  </a:lnTo>
                  <a:cubicBezTo>
                    <a:pt x="0" y="13161"/>
                    <a:pt x="13161" y="0"/>
                    <a:pt x="29396" y="0"/>
                  </a:cubicBezTo>
                  <a:close/>
                </a:path>
              </a:pathLst>
            </a:custGeom>
            <a:solidFill>
              <a:srgbClr val="DDDEDE"/>
            </a:solidFill>
          </p:spPr>
        </p:sp>
        <p:sp>
          <p:nvSpPr>
            <p:cNvPr name="TextBox 7" id="7"/>
            <p:cNvSpPr txBox="true"/>
            <p:nvPr/>
          </p:nvSpPr>
          <p:spPr>
            <a:xfrm>
              <a:off x="0" y="-38100"/>
              <a:ext cx="3537529" cy="563815"/>
            </a:xfrm>
            <a:prstGeom prst="rect">
              <a:avLst/>
            </a:prstGeom>
          </p:spPr>
          <p:txBody>
            <a:bodyPr anchor="ctr" rtlCol="false" tIns="50800" lIns="50800" bIns="50800" rIns="50800"/>
            <a:lstStyle/>
            <a:p>
              <a:pPr algn="ctr">
                <a:lnSpc>
                  <a:spcPts val="2659"/>
                </a:lnSpc>
              </a:pPr>
            </a:p>
          </p:txBody>
        </p:sp>
      </p:grpSp>
      <p:sp>
        <p:nvSpPr>
          <p:cNvPr name="TextBox 8" id="8"/>
          <p:cNvSpPr txBox="true"/>
          <p:nvPr/>
        </p:nvSpPr>
        <p:spPr>
          <a:xfrm rot="0">
            <a:off x="1821688" y="2665934"/>
            <a:ext cx="15017531" cy="6381750"/>
          </a:xfrm>
          <a:prstGeom prst="rect">
            <a:avLst/>
          </a:prstGeom>
        </p:spPr>
        <p:txBody>
          <a:bodyPr anchor="t" rtlCol="false" tIns="0" lIns="0" bIns="0" rIns="0">
            <a:spAutoFit/>
          </a:bodyPr>
          <a:lstStyle/>
          <a:p>
            <a:pPr algn="l">
              <a:lnSpc>
                <a:spcPts val="4200"/>
              </a:lnSpc>
            </a:pPr>
            <a:r>
              <a:rPr lang="en-US" sz="3000">
                <a:solidFill>
                  <a:srgbClr val="000000"/>
                </a:solidFill>
                <a:latin typeface="Nunito"/>
                <a:ea typeface="Nunito"/>
                <a:cs typeface="Nunito"/>
                <a:sym typeface="Nunito"/>
              </a:rPr>
              <a:t>By understanding how to use Git and GitHub, through lessons that Huynh Thanh Danh and the group absorbed, self-taught, and received enthusiastic guidance from teacher Nguyen Van Tan, we confidently work on large-scale projects. We contribute to open-source projects. And we understand more clearly the importance of teamwork and how crucial task allocation is. After using Git and GitHub, we have witnessed the revolution in modern software development, becoming indispensable tools for both individual developers and large teams. Their impact extends beyond simple version control, influencing how software is developed, tested, and deployed. Working with Git and GitHub is easier than traditional methods, achieving higher productivity when managing projects. Git and GitHub have fostered a vibrant open-source community, promoting collaboration and free knowledge sharing.</a:t>
            </a:r>
          </a:p>
          <a:p>
            <a:pPr algn="l">
              <a:lnSpc>
                <a:spcPts val="4200"/>
              </a:lnSpc>
            </a:pPr>
          </a:p>
        </p:txBody>
      </p:sp>
      <p:sp>
        <p:nvSpPr>
          <p:cNvPr name="Freeform 9" id="9"/>
          <p:cNvSpPr/>
          <p:nvPr/>
        </p:nvSpPr>
        <p:spPr>
          <a:xfrm flipH="false" flipV="false" rot="4302480">
            <a:off x="16435990" y="335858"/>
            <a:ext cx="2722598" cy="2788509"/>
          </a:xfrm>
          <a:custGeom>
            <a:avLst/>
            <a:gdLst/>
            <a:ahLst/>
            <a:cxnLst/>
            <a:rect r="r" b="b" t="t" l="l"/>
            <a:pathLst>
              <a:path h="2788509" w="2722598">
                <a:moveTo>
                  <a:pt x="0" y="0"/>
                </a:moveTo>
                <a:lnTo>
                  <a:pt x="2722599" y="0"/>
                </a:lnTo>
                <a:lnTo>
                  <a:pt x="2722599" y="2788508"/>
                </a:lnTo>
                <a:lnTo>
                  <a:pt x="0" y="278850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0" id="10"/>
          <p:cNvSpPr txBox="true"/>
          <p:nvPr/>
        </p:nvSpPr>
        <p:spPr>
          <a:xfrm rot="0">
            <a:off x="2614676" y="904875"/>
            <a:ext cx="13114668" cy="2299146"/>
          </a:xfrm>
          <a:prstGeom prst="rect">
            <a:avLst/>
          </a:prstGeom>
        </p:spPr>
        <p:txBody>
          <a:bodyPr anchor="t" rtlCol="false" tIns="0" lIns="0" bIns="0" rIns="0">
            <a:spAutoFit/>
          </a:bodyPr>
          <a:lstStyle/>
          <a:p>
            <a:pPr algn="ctr">
              <a:lnSpc>
                <a:spcPts val="9250"/>
              </a:lnSpc>
            </a:pPr>
            <a:r>
              <a:rPr lang="en-US" sz="6607">
                <a:solidFill>
                  <a:srgbClr val="000000"/>
                </a:solidFill>
                <a:latin typeface="Fredoka"/>
                <a:ea typeface="Fredoka"/>
                <a:cs typeface="Fredoka"/>
                <a:sym typeface="Fredoka"/>
              </a:rPr>
              <a:t>CONCLUSION</a:t>
            </a:r>
          </a:p>
          <a:p>
            <a:pPr algn="ctr">
              <a:lnSpc>
                <a:spcPts val="9250"/>
              </a:lnSpc>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1919996"/>
            <a:ext cx="16230600" cy="6310756"/>
            <a:chOff x="0" y="0"/>
            <a:chExt cx="4274726" cy="1662092"/>
          </a:xfrm>
        </p:grpSpPr>
        <p:sp>
          <p:nvSpPr>
            <p:cNvPr name="Freeform 3" id="3"/>
            <p:cNvSpPr/>
            <p:nvPr/>
          </p:nvSpPr>
          <p:spPr>
            <a:xfrm flipH="false" flipV="false" rot="0">
              <a:off x="0" y="0"/>
              <a:ext cx="4274726" cy="1662092"/>
            </a:xfrm>
            <a:custGeom>
              <a:avLst/>
              <a:gdLst/>
              <a:ahLst/>
              <a:cxnLst/>
              <a:rect r="r" b="b" t="t" l="l"/>
              <a:pathLst>
                <a:path h="1662092" w="4274726">
                  <a:moveTo>
                    <a:pt x="24327" y="0"/>
                  </a:moveTo>
                  <a:lnTo>
                    <a:pt x="4250399" y="0"/>
                  </a:lnTo>
                  <a:cubicBezTo>
                    <a:pt x="4263834" y="0"/>
                    <a:pt x="4274726" y="10891"/>
                    <a:pt x="4274726" y="24327"/>
                  </a:cubicBezTo>
                  <a:lnTo>
                    <a:pt x="4274726" y="1637765"/>
                  </a:lnTo>
                  <a:cubicBezTo>
                    <a:pt x="4274726" y="1644217"/>
                    <a:pt x="4272163" y="1650405"/>
                    <a:pt x="4267601" y="1654967"/>
                  </a:cubicBezTo>
                  <a:cubicBezTo>
                    <a:pt x="4263039" y="1659529"/>
                    <a:pt x="4256851" y="1662092"/>
                    <a:pt x="4250399" y="1662092"/>
                  </a:cubicBezTo>
                  <a:lnTo>
                    <a:pt x="24327" y="1662092"/>
                  </a:lnTo>
                  <a:cubicBezTo>
                    <a:pt x="10891" y="1662092"/>
                    <a:pt x="0" y="1651201"/>
                    <a:pt x="0" y="1637765"/>
                  </a:cubicBezTo>
                  <a:lnTo>
                    <a:pt x="0" y="24327"/>
                  </a:lnTo>
                  <a:cubicBezTo>
                    <a:pt x="0" y="10891"/>
                    <a:pt x="10891" y="0"/>
                    <a:pt x="24327" y="0"/>
                  </a:cubicBezTo>
                  <a:close/>
                </a:path>
              </a:pathLst>
            </a:custGeom>
            <a:solidFill>
              <a:srgbClr val="F1F2F2"/>
            </a:solidFill>
          </p:spPr>
        </p:sp>
        <p:sp>
          <p:nvSpPr>
            <p:cNvPr name="TextBox 4" id="4"/>
            <p:cNvSpPr txBox="true"/>
            <p:nvPr/>
          </p:nvSpPr>
          <p:spPr>
            <a:xfrm>
              <a:off x="0" y="-38100"/>
              <a:ext cx="4274726" cy="1700192"/>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455841" y="8740298"/>
            <a:ext cx="20004189" cy="1104251"/>
            <a:chOff x="0" y="0"/>
            <a:chExt cx="5268593" cy="290832"/>
          </a:xfrm>
        </p:grpSpPr>
        <p:sp>
          <p:nvSpPr>
            <p:cNvPr name="Freeform 6" id="6"/>
            <p:cNvSpPr/>
            <p:nvPr/>
          </p:nvSpPr>
          <p:spPr>
            <a:xfrm flipH="false" flipV="false" rot="0">
              <a:off x="0" y="0"/>
              <a:ext cx="5268593" cy="290832"/>
            </a:xfrm>
            <a:custGeom>
              <a:avLst/>
              <a:gdLst/>
              <a:ahLst/>
              <a:cxnLst/>
              <a:rect r="r" b="b" t="t" l="l"/>
              <a:pathLst>
                <a:path h="290832" w="5268593">
                  <a:moveTo>
                    <a:pt x="0" y="0"/>
                  </a:moveTo>
                  <a:lnTo>
                    <a:pt x="5268593" y="0"/>
                  </a:lnTo>
                  <a:lnTo>
                    <a:pt x="5268593" y="290832"/>
                  </a:lnTo>
                  <a:lnTo>
                    <a:pt x="0" y="290832"/>
                  </a:lnTo>
                  <a:close/>
                </a:path>
              </a:pathLst>
            </a:custGeom>
            <a:solidFill>
              <a:srgbClr val="DDDEDE"/>
            </a:solidFill>
          </p:spPr>
        </p:sp>
        <p:sp>
          <p:nvSpPr>
            <p:cNvPr name="TextBox 7" id="7"/>
            <p:cNvSpPr txBox="true"/>
            <p:nvPr/>
          </p:nvSpPr>
          <p:spPr>
            <a:xfrm>
              <a:off x="0" y="-38100"/>
              <a:ext cx="5268593" cy="328932"/>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2614676" y="532535"/>
            <a:ext cx="13431555" cy="1996075"/>
            <a:chOff x="0" y="0"/>
            <a:chExt cx="3537529" cy="525715"/>
          </a:xfrm>
        </p:grpSpPr>
        <p:sp>
          <p:nvSpPr>
            <p:cNvPr name="Freeform 9" id="9"/>
            <p:cNvSpPr/>
            <p:nvPr/>
          </p:nvSpPr>
          <p:spPr>
            <a:xfrm flipH="false" flipV="false" rot="0">
              <a:off x="0" y="0"/>
              <a:ext cx="3537529" cy="525715"/>
            </a:xfrm>
            <a:custGeom>
              <a:avLst/>
              <a:gdLst/>
              <a:ahLst/>
              <a:cxnLst/>
              <a:rect r="r" b="b" t="t" l="l"/>
              <a:pathLst>
                <a:path h="525715" w="3537529">
                  <a:moveTo>
                    <a:pt x="29396" y="0"/>
                  </a:moveTo>
                  <a:lnTo>
                    <a:pt x="3508132" y="0"/>
                  </a:lnTo>
                  <a:cubicBezTo>
                    <a:pt x="3524367" y="0"/>
                    <a:pt x="3537529" y="13161"/>
                    <a:pt x="3537529" y="29396"/>
                  </a:cubicBezTo>
                  <a:lnTo>
                    <a:pt x="3537529" y="496319"/>
                  </a:lnTo>
                  <a:cubicBezTo>
                    <a:pt x="3537529" y="512554"/>
                    <a:pt x="3524367" y="525715"/>
                    <a:pt x="3508132" y="525715"/>
                  </a:cubicBezTo>
                  <a:lnTo>
                    <a:pt x="29396" y="525715"/>
                  </a:lnTo>
                  <a:cubicBezTo>
                    <a:pt x="13161" y="525715"/>
                    <a:pt x="0" y="512554"/>
                    <a:pt x="0" y="496319"/>
                  </a:cubicBezTo>
                  <a:lnTo>
                    <a:pt x="0" y="29396"/>
                  </a:lnTo>
                  <a:cubicBezTo>
                    <a:pt x="0" y="13161"/>
                    <a:pt x="13161" y="0"/>
                    <a:pt x="29396" y="0"/>
                  </a:cubicBezTo>
                  <a:close/>
                </a:path>
              </a:pathLst>
            </a:custGeom>
            <a:solidFill>
              <a:srgbClr val="DDDEDE"/>
            </a:solidFill>
          </p:spPr>
        </p:sp>
        <p:sp>
          <p:nvSpPr>
            <p:cNvPr name="TextBox 10" id="10"/>
            <p:cNvSpPr txBox="true"/>
            <p:nvPr/>
          </p:nvSpPr>
          <p:spPr>
            <a:xfrm>
              <a:off x="0" y="-38100"/>
              <a:ext cx="3537529" cy="563815"/>
            </a:xfrm>
            <a:prstGeom prst="rect">
              <a:avLst/>
            </a:prstGeom>
          </p:spPr>
          <p:txBody>
            <a:bodyPr anchor="ctr" rtlCol="false" tIns="50800" lIns="50800" bIns="50800" rIns="50800"/>
            <a:lstStyle/>
            <a:p>
              <a:pPr algn="ctr">
                <a:lnSpc>
                  <a:spcPts val="2659"/>
                </a:lnSpc>
              </a:pPr>
            </a:p>
          </p:txBody>
        </p:sp>
      </p:grpSp>
      <p:sp>
        <p:nvSpPr>
          <p:cNvPr name="TextBox 11" id="11"/>
          <p:cNvSpPr txBox="true"/>
          <p:nvPr/>
        </p:nvSpPr>
        <p:spPr>
          <a:xfrm rot="0">
            <a:off x="1821688" y="2665934"/>
            <a:ext cx="15017531" cy="5314950"/>
          </a:xfrm>
          <a:prstGeom prst="rect">
            <a:avLst/>
          </a:prstGeom>
        </p:spPr>
        <p:txBody>
          <a:bodyPr anchor="t" rtlCol="false" tIns="0" lIns="0" bIns="0" rIns="0">
            <a:spAutoFit/>
          </a:bodyPr>
          <a:lstStyle/>
          <a:p>
            <a:pPr algn="l">
              <a:lnSpc>
                <a:spcPts val="4200"/>
              </a:lnSpc>
            </a:pPr>
            <a:r>
              <a:rPr lang="en-US" sz="3000">
                <a:solidFill>
                  <a:srgbClr val="000000"/>
                </a:solidFill>
                <a:latin typeface="Nunito"/>
                <a:ea typeface="Nunito"/>
                <a:cs typeface="Nunito"/>
                <a:sym typeface="Nunito"/>
              </a:rPr>
              <a:t>The system is developed using Java due to its platform independence and object-oriented features, making it suitable for multi-platform applications (Windows, Linux, macOS, etc.). MS Access is chosen as the database for its ease of use, lack of complex server requirements, and suitability for small to medium-sized libraries.</a:t>
            </a:r>
          </a:p>
          <a:p>
            <a:pPr algn="l">
              <a:lnSpc>
                <a:spcPts val="4200"/>
              </a:lnSpc>
            </a:pPr>
            <a:r>
              <a:rPr lang="en-US" sz="3000">
                <a:solidFill>
                  <a:srgbClr val="000000"/>
                </a:solidFill>
                <a:latin typeface="Nunito"/>
                <a:ea typeface="Nunito"/>
                <a:cs typeface="Nunito"/>
                <a:sym typeface="Nunito"/>
              </a:rPr>
              <a:t>According to Code With C Library Management System, the technical implementation includes:</a:t>
            </a:r>
          </a:p>
          <a:p>
            <a:pPr algn="l">
              <a:lnSpc>
                <a:spcPts val="4200"/>
              </a:lnSpc>
            </a:pPr>
            <a:r>
              <a:rPr lang="en-US" sz="3000">
                <a:solidFill>
                  <a:srgbClr val="000000"/>
                </a:solidFill>
                <a:latin typeface="Nunito"/>
                <a:ea typeface="Nunito"/>
                <a:cs typeface="Nunito"/>
                <a:sym typeface="Nunito"/>
              </a:rPr>
              <a:t>Using JDBC-ODBC bridge or the UCanAccess library to connect Java with MS Access, ensuring communication between the application and the database.</a:t>
            </a:r>
          </a:p>
          <a:p>
            <a:pPr algn="l">
              <a:lnSpc>
                <a:spcPts val="4200"/>
              </a:lnSpc>
            </a:pPr>
          </a:p>
          <a:p>
            <a:pPr algn="l">
              <a:lnSpc>
                <a:spcPts val="4200"/>
              </a:lnSpc>
            </a:pPr>
          </a:p>
        </p:txBody>
      </p:sp>
      <p:sp>
        <p:nvSpPr>
          <p:cNvPr name="Freeform 12" id="12"/>
          <p:cNvSpPr/>
          <p:nvPr/>
        </p:nvSpPr>
        <p:spPr>
          <a:xfrm flipH="false" flipV="false" rot="4302480">
            <a:off x="16435990" y="335858"/>
            <a:ext cx="2722598" cy="2788509"/>
          </a:xfrm>
          <a:custGeom>
            <a:avLst/>
            <a:gdLst/>
            <a:ahLst/>
            <a:cxnLst/>
            <a:rect r="r" b="b" t="t" l="l"/>
            <a:pathLst>
              <a:path h="2788509" w="2722598">
                <a:moveTo>
                  <a:pt x="0" y="0"/>
                </a:moveTo>
                <a:lnTo>
                  <a:pt x="2722599" y="0"/>
                </a:lnTo>
                <a:lnTo>
                  <a:pt x="2722599" y="2788508"/>
                </a:lnTo>
                <a:lnTo>
                  <a:pt x="0" y="278850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3" id="13"/>
          <p:cNvSpPr/>
          <p:nvPr/>
        </p:nvSpPr>
        <p:spPr>
          <a:xfrm flipH="false" flipV="false" rot="0">
            <a:off x="1336950" y="8175357"/>
            <a:ext cx="3266712" cy="397945"/>
          </a:xfrm>
          <a:custGeom>
            <a:avLst/>
            <a:gdLst/>
            <a:ahLst/>
            <a:cxnLst/>
            <a:rect r="r" b="b" t="t" l="l"/>
            <a:pathLst>
              <a:path h="397945" w="3266712">
                <a:moveTo>
                  <a:pt x="0" y="0"/>
                </a:moveTo>
                <a:lnTo>
                  <a:pt x="3266712" y="0"/>
                </a:lnTo>
                <a:lnTo>
                  <a:pt x="3266712" y="397945"/>
                </a:lnTo>
                <a:lnTo>
                  <a:pt x="0" y="39794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4" id="14"/>
          <p:cNvSpPr txBox="true"/>
          <p:nvPr/>
        </p:nvSpPr>
        <p:spPr>
          <a:xfrm rot="0">
            <a:off x="2614676" y="904875"/>
            <a:ext cx="13114668" cy="1127571"/>
          </a:xfrm>
          <a:prstGeom prst="rect">
            <a:avLst/>
          </a:prstGeom>
        </p:spPr>
        <p:txBody>
          <a:bodyPr anchor="t" rtlCol="false" tIns="0" lIns="0" bIns="0" rIns="0">
            <a:spAutoFit/>
          </a:bodyPr>
          <a:lstStyle/>
          <a:p>
            <a:pPr algn="ctr">
              <a:lnSpc>
                <a:spcPts val="9250"/>
              </a:lnSpc>
            </a:pPr>
            <a:r>
              <a:rPr lang="en-US" sz="6607">
                <a:solidFill>
                  <a:srgbClr val="000000"/>
                </a:solidFill>
                <a:latin typeface="Fredoka"/>
                <a:ea typeface="Fredoka"/>
                <a:cs typeface="Fredoka"/>
                <a:sym typeface="Fredoka"/>
              </a:rPr>
              <a:t>TECHNICAL IMPLEMENTATION</a:t>
            </a:r>
          </a:p>
        </p:txBody>
      </p:sp>
    </p:spTree>
  </p:cSld>
  <p:clrMapOvr>
    <a:masterClrMapping/>
  </p:clrMapOvr>
</p:sld>
</file>

<file path=ppt/slides/slide8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12426390" y="715288"/>
            <a:ext cx="4017541" cy="4114800"/>
          </a:xfrm>
          <a:custGeom>
            <a:avLst/>
            <a:gdLst/>
            <a:ahLst/>
            <a:cxnLst/>
            <a:rect r="r" b="b" t="t" l="l"/>
            <a:pathLst>
              <a:path h="4114800" w="4017541">
                <a:moveTo>
                  <a:pt x="4017541" y="0"/>
                </a:moveTo>
                <a:lnTo>
                  <a:pt x="0" y="0"/>
                </a:lnTo>
                <a:lnTo>
                  <a:pt x="0" y="4114800"/>
                </a:lnTo>
                <a:lnTo>
                  <a:pt x="4017541" y="4114800"/>
                </a:lnTo>
                <a:lnTo>
                  <a:pt x="4017541"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3269473" y="2895619"/>
            <a:ext cx="11749054" cy="2066925"/>
          </a:xfrm>
          <a:prstGeom prst="rect">
            <a:avLst/>
          </a:prstGeom>
        </p:spPr>
        <p:txBody>
          <a:bodyPr anchor="t" rtlCol="false" tIns="0" lIns="0" bIns="0" rIns="0">
            <a:spAutoFit/>
          </a:bodyPr>
          <a:lstStyle/>
          <a:p>
            <a:pPr algn="ctr">
              <a:lnSpc>
                <a:spcPts val="16800"/>
              </a:lnSpc>
            </a:pPr>
            <a:r>
              <a:rPr lang="en-US" sz="12000">
                <a:solidFill>
                  <a:srgbClr val="000000"/>
                </a:solidFill>
                <a:latin typeface="Fredoka"/>
                <a:ea typeface="Fredoka"/>
                <a:cs typeface="Fredoka"/>
                <a:sym typeface="Fredoka"/>
              </a:rPr>
              <a:t>THANK YOU</a:t>
            </a:r>
          </a:p>
        </p:txBody>
      </p:sp>
      <p:sp>
        <p:nvSpPr>
          <p:cNvPr name="TextBox 4" id="4"/>
          <p:cNvSpPr txBox="true"/>
          <p:nvPr/>
        </p:nvSpPr>
        <p:spPr>
          <a:xfrm rot="0">
            <a:off x="4190453" y="5165873"/>
            <a:ext cx="9907094" cy="685391"/>
          </a:xfrm>
          <a:prstGeom prst="rect">
            <a:avLst/>
          </a:prstGeom>
        </p:spPr>
        <p:txBody>
          <a:bodyPr anchor="t" rtlCol="false" tIns="0" lIns="0" bIns="0" rIns="0">
            <a:spAutoFit/>
          </a:bodyPr>
          <a:lstStyle/>
          <a:p>
            <a:pPr algn="ctr">
              <a:lnSpc>
                <a:spcPts val="5604"/>
              </a:lnSpc>
            </a:pPr>
            <a:r>
              <a:rPr lang="en-US" b="true" sz="4002">
                <a:solidFill>
                  <a:srgbClr val="000000"/>
                </a:solidFill>
                <a:latin typeface="Nunito Bold"/>
                <a:ea typeface="Nunito Bold"/>
                <a:cs typeface="Nunito Bold"/>
                <a:sym typeface="Nunito Bold"/>
              </a:rPr>
              <a:t>Presentation by 3TL</a:t>
            </a:r>
          </a:p>
        </p:txBody>
      </p:sp>
      <p:grpSp>
        <p:nvGrpSpPr>
          <p:cNvPr name="Group 5" id="5"/>
          <p:cNvGrpSpPr/>
          <p:nvPr/>
        </p:nvGrpSpPr>
        <p:grpSpPr>
          <a:xfrm rot="0">
            <a:off x="-455841" y="8740298"/>
            <a:ext cx="20004189" cy="1104251"/>
            <a:chOff x="0" y="0"/>
            <a:chExt cx="5268593" cy="290832"/>
          </a:xfrm>
        </p:grpSpPr>
        <p:sp>
          <p:nvSpPr>
            <p:cNvPr name="Freeform 6" id="6"/>
            <p:cNvSpPr/>
            <p:nvPr/>
          </p:nvSpPr>
          <p:spPr>
            <a:xfrm flipH="false" flipV="false" rot="0">
              <a:off x="0" y="0"/>
              <a:ext cx="5268593" cy="290832"/>
            </a:xfrm>
            <a:custGeom>
              <a:avLst/>
              <a:gdLst/>
              <a:ahLst/>
              <a:cxnLst/>
              <a:rect r="r" b="b" t="t" l="l"/>
              <a:pathLst>
                <a:path h="290832" w="5268593">
                  <a:moveTo>
                    <a:pt x="0" y="0"/>
                  </a:moveTo>
                  <a:lnTo>
                    <a:pt x="5268593" y="0"/>
                  </a:lnTo>
                  <a:lnTo>
                    <a:pt x="5268593" y="290832"/>
                  </a:lnTo>
                  <a:lnTo>
                    <a:pt x="0" y="290832"/>
                  </a:lnTo>
                  <a:close/>
                </a:path>
              </a:pathLst>
            </a:custGeom>
            <a:solidFill>
              <a:srgbClr val="DDDEDE"/>
            </a:solidFill>
          </p:spPr>
        </p:sp>
        <p:sp>
          <p:nvSpPr>
            <p:cNvPr name="TextBox 7" id="7"/>
            <p:cNvSpPr txBox="true"/>
            <p:nvPr/>
          </p:nvSpPr>
          <p:spPr>
            <a:xfrm>
              <a:off x="0" y="-38100"/>
              <a:ext cx="5268593" cy="328932"/>
            </a:xfrm>
            <a:prstGeom prst="rect">
              <a:avLst/>
            </a:prstGeom>
          </p:spPr>
          <p:txBody>
            <a:bodyPr anchor="ctr" rtlCol="false" tIns="50800" lIns="50800" bIns="50800" rIns="50800"/>
            <a:lstStyle/>
            <a:p>
              <a:pPr algn="ctr">
                <a:lnSpc>
                  <a:spcPts val="2659"/>
                </a:lnSpc>
              </a:pPr>
            </a:p>
          </p:txBody>
        </p:sp>
      </p:grpSp>
      <p:sp>
        <p:nvSpPr>
          <p:cNvPr name="TextBox 8" id="8"/>
          <p:cNvSpPr txBox="true"/>
          <p:nvPr/>
        </p:nvSpPr>
        <p:spPr>
          <a:xfrm rot="0">
            <a:off x="6355054" y="9012275"/>
            <a:ext cx="5577893" cy="514350"/>
          </a:xfrm>
          <a:prstGeom prst="rect">
            <a:avLst/>
          </a:prstGeom>
        </p:spPr>
        <p:txBody>
          <a:bodyPr anchor="t" rtlCol="false" tIns="0" lIns="0" bIns="0" rIns="0">
            <a:spAutoFit/>
          </a:bodyPr>
          <a:lstStyle/>
          <a:p>
            <a:pPr algn="ctr">
              <a:lnSpc>
                <a:spcPts val="4200"/>
              </a:lnSpc>
            </a:pPr>
            <a:r>
              <a:rPr lang="en-US" sz="3000">
                <a:solidFill>
                  <a:srgbClr val="000000"/>
                </a:solidFill>
                <a:latin typeface="Nunito"/>
                <a:ea typeface="Nunito"/>
                <a:cs typeface="Nunito"/>
                <a:sym typeface="Nunito"/>
              </a:rPr>
              <a:t>2025</a:t>
            </a:r>
          </a:p>
        </p:txBody>
      </p:sp>
      <p:sp>
        <p:nvSpPr>
          <p:cNvPr name="Freeform 9" id="9"/>
          <p:cNvSpPr/>
          <p:nvPr/>
        </p:nvSpPr>
        <p:spPr>
          <a:xfrm flipH="true" flipV="false" rot="0">
            <a:off x="2867498" y="2101187"/>
            <a:ext cx="2244689" cy="1032557"/>
          </a:xfrm>
          <a:custGeom>
            <a:avLst/>
            <a:gdLst/>
            <a:ahLst/>
            <a:cxnLst/>
            <a:rect r="r" b="b" t="t" l="l"/>
            <a:pathLst>
              <a:path h="1032557" w="2244689">
                <a:moveTo>
                  <a:pt x="2244689" y="0"/>
                </a:moveTo>
                <a:lnTo>
                  <a:pt x="0" y="0"/>
                </a:lnTo>
                <a:lnTo>
                  <a:pt x="0" y="1032557"/>
                </a:lnTo>
                <a:lnTo>
                  <a:pt x="2244689" y="1032557"/>
                </a:lnTo>
                <a:lnTo>
                  <a:pt x="2244689"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1226560" y="7180347"/>
            <a:ext cx="2963893" cy="361056"/>
          </a:xfrm>
          <a:custGeom>
            <a:avLst/>
            <a:gdLst/>
            <a:ahLst/>
            <a:cxnLst/>
            <a:rect r="r" b="b" t="t" l="l"/>
            <a:pathLst>
              <a:path h="361056" w="2963893">
                <a:moveTo>
                  <a:pt x="0" y="0"/>
                </a:moveTo>
                <a:lnTo>
                  <a:pt x="2963893" y="0"/>
                </a:lnTo>
                <a:lnTo>
                  <a:pt x="2963893" y="361056"/>
                </a:lnTo>
                <a:lnTo>
                  <a:pt x="0" y="36105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1" id="11"/>
          <p:cNvSpPr/>
          <p:nvPr/>
        </p:nvSpPr>
        <p:spPr>
          <a:xfrm flipH="false" flipV="false" rot="0">
            <a:off x="13041531" y="6335142"/>
            <a:ext cx="1629549" cy="749592"/>
          </a:xfrm>
          <a:custGeom>
            <a:avLst/>
            <a:gdLst/>
            <a:ahLst/>
            <a:cxnLst/>
            <a:rect r="r" b="b" t="t" l="l"/>
            <a:pathLst>
              <a:path h="749592" w="1629549">
                <a:moveTo>
                  <a:pt x="0" y="0"/>
                </a:moveTo>
                <a:lnTo>
                  <a:pt x="1629548" y="0"/>
                </a:lnTo>
                <a:lnTo>
                  <a:pt x="1629548" y="749593"/>
                </a:lnTo>
                <a:lnTo>
                  <a:pt x="0" y="74959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47750" y="1919996"/>
            <a:ext cx="16230600" cy="6310756"/>
            <a:chOff x="0" y="0"/>
            <a:chExt cx="4274726" cy="1662092"/>
          </a:xfrm>
        </p:grpSpPr>
        <p:sp>
          <p:nvSpPr>
            <p:cNvPr name="Freeform 3" id="3"/>
            <p:cNvSpPr/>
            <p:nvPr/>
          </p:nvSpPr>
          <p:spPr>
            <a:xfrm flipH="false" flipV="false" rot="0">
              <a:off x="0" y="0"/>
              <a:ext cx="4274726" cy="1662092"/>
            </a:xfrm>
            <a:custGeom>
              <a:avLst/>
              <a:gdLst/>
              <a:ahLst/>
              <a:cxnLst/>
              <a:rect r="r" b="b" t="t" l="l"/>
              <a:pathLst>
                <a:path h="1662092" w="4274726">
                  <a:moveTo>
                    <a:pt x="24327" y="0"/>
                  </a:moveTo>
                  <a:lnTo>
                    <a:pt x="4250399" y="0"/>
                  </a:lnTo>
                  <a:cubicBezTo>
                    <a:pt x="4263834" y="0"/>
                    <a:pt x="4274726" y="10891"/>
                    <a:pt x="4274726" y="24327"/>
                  </a:cubicBezTo>
                  <a:lnTo>
                    <a:pt x="4274726" y="1637765"/>
                  </a:lnTo>
                  <a:cubicBezTo>
                    <a:pt x="4274726" y="1644217"/>
                    <a:pt x="4272163" y="1650405"/>
                    <a:pt x="4267601" y="1654967"/>
                  </a:cubicBezTo>
                  <a:cubicBezTo>
                    <a:pt x="4263039" y="1659529"/>
                    <a:pt x="4256851" y="1662092"/>
                    <a:pt x="4250399" y="1662092"/>
                  </a:cubicBezTo>
                  <a:lnTo>
                    <a:pt x="24327" y="1662092"/>
                  </a:lnTo>
                  <a:cubicBezTo>
                    <a:pt x="10891" y="1662092"/>
                    <a:pt x="0" y="1651201"/>
                    <a:pt x="0" y="1637765"/>
                  </a:cubicBezTo>
                  <a:lnTo>
                    <a:pt x="0" y="24327"/>
                  </a:lnTo>
                  <a:cubicBezTo>
                    <a:pt x="0" y="10891"/>
                    <a:pt x="10891" y="0"/>
                    <a:pt x="24327" y="0"/>
                  </a:cubicBezTo>
                  <a:close/>
                </a:path>
              </a:pathLst>
            </a:custGeom>
            <a:solidFill>
              <a:srgbClr val="F1F2F2"/>
            </a:solidFill>
          </p:spPr>
        </p:sp>
        <p:sp>
          <p:nvSpPr>
            <p:cNvPr name="TextBox 4" id="4"/>
            <p:cNvSpPr txBox="true"/>
            <p:nvPr/>
          </p:nvSpPr>
          <p:spPr>
            <a:xfrm>
              <a:off x="0" y="-38100"/>
              <a:ext cx="4274726" cy="1700192"/>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455841" y="8740298"/>
            <a:ext cx="20004189" cy="1104251"/>
            <a:chOff x="0" y="0"/>
            <a:chExt cx="5268593" cy="290832"/>
          </a:xfrm>
        </p:grpSpPr>
        <p:sp>
          <p:nvSpPr>
            <p:cNvPr name="Freeform 6" id="6"/>
            <p:cNvSpPr/>
            <p:nvPr/>
          </p:nvSpPr>
          <p:spPr>
            <a:xfrm flipH="false" flipV="false" rot="0">
              <a:off x="0" y="0"/>
              <a:ext cx="5268593" cy="290832"/>
            </a:xfrm>
            <a:custGeom>
              <a:avLst/>
              <a:gdLst/>
              <a:ahLst/>
              <a:cxnLst/>
              <a:rect r="r" b="b" t="t" l="l"/>
              <a:pathLst>
                <a:path h="290832" w="5268593">
                  <a:moveTo>
                    <a:pt x="0" y="0"/>
                  </a:moveTo>
                  <a:lnTo>
                    <a:pt x="5268593" y="0"/>
                  </a:lnTo>
                  <a:lnTo>
                    <a:pt x="5268593" y="290832"/>
                  </a:lnTo>
                  <a:lnTo>
                    <a:pt x="0" y="290832"/>
                  </a:lnTo>
                  <a:close/>
                </a:path>
              </a:pathLst>
            </a:custGeom>
            <a:solidFill>
              <a:srgbClr val="DDDEDE"/>
            </a:solidFill>
          </p:spPr>
        </p:sp>
        <p:sp>
          <p:nvSpPr>
            <p:cNvPr name="TextBox 7" id="7"/>
            <p:cNvSpPr txBox="true"/>
            <p:nvPr/>
          </p:nvSpPr>
          <p:spPr>
            <a:xfrm>
              <a:off x="0" y="-38100"/>
              <a:ext cx="5268593" cy="328932"/>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2614676" y="532535"/>
            <a:ext cx="13431555" cy="1996075"/>
            <a:chOff x="0" y="0"/>
            <a:chExt cx="3537529" cy="525715"/>
          </a:xfrm>
        </p:grpSpPr>
        <p:sp>
          <p:nvSpPr>
            <p:cNvPr name="Freeform 9" id="9"/>
            <p:cNvSpPr/>
            <p:nvPr/>
          </p:nvSpPr>
          <p:spPr>
            <a:xfrm flipH="false" flipV="false" rot="0">
              <a:off x="0" y="0"/>
              <a:ext cx="3537529" cy="525715"/>
            </a:xfrm>
            <a:custGeom>
              <a:avLst/>
              <a:gdLst/>
              <a:ahLst/>
              <a:cxnLst/>
              <a:rect r="r" b="b" t="t" l="l"/>
              <a:pathLst>
                <a:path h="525715" w="3537529">
                  <a:moveTo>
                    <a:pt x="29396" y="0"/>
                  </a:moveTo>
                  <a:lnTo>
                    <a:pt x="3508132" y="0"/>
                  </a:lnTo>
                  <a:cubicBezTo>
                    <a:pt x="3524367" y="0"/>
                    <a:pt x="3537529" y="13161"/>
                    <a:pt x="3537529" y="29396"/>
                  </a:cubicBezTo>
                  <a:lnTo>
                    <a:pt x="3537529" y="496319"/>
                  </a:lnTo>
                  <a:cubicBezTo>
                    <a:pt x="3537529" y="512554"/>
                    <a:pt x="3524367" y="525715"/>
                    <a:pt x="3508132" y="525715"/>
                  </a:cubicBezTo>
                  <a:lnTo>
                    <a:pt x="29396" y="525715"/>
                  </a:lnTo>
                  <a:cubicBezTo>
                    <a:pt x="13161" y="525715"/>
                    <a:pt x="0" y="512554"/>
                    <a:pt x="0" y="496319"/>
                  </a:cubicBezTo>
                  <a:lnTo>
                    <a:pt x="0" y="29396"/>
                  </a:lnTo>
                  <a:cubicBezTo>
                    <a:pt x="0" y="13161"/>
                    <a:pt x="13161" y="0"/>
                    <a:pt x="29396" y="0"/>
                  </a:cubicBezTo>
                  <a:close/>
                </a:path>
              </a:pathLst>
            </a:custGeom>
            <a:solidFill>
              <a:srgbClr val="DDDEDE"/>
            </a:solidFill>
          </p:spPr>
        </p:sp>
        <p:sp>
          <p:nvSpPr>
            <p:cNvPr name="TextBox 10" id="10"/>
            <p:cNvSpPr txBox="true"/>
            <p:nvPr/>
          </p:nvSpPr>
          <p:spPr>
            <a:xfrm>
              <a:off x="0" y="-38100"/>
              <a:ext cx="3537529" cy="563815"/>
            </a:xfrm>
            <a:prstGeom prst="rect">
              <a:avLst/>
            </a:prstGeom>
          </p:spPr>
          <p:txBody>
            <a:bodyPr anchor="ctr" rtlCol="false" tIns="50800" lIns="50800" bIns="50800" rIns="50800"/>
            <a:lstStyle/>
            <a:p>
              <a:pPr algn="ctr">
                <a:lnSpc>
                  <a:spcPts val="2659"/>
                </a:lnSpc>
              </a:pPr>
            </a:p>
          </p:txBody>
        </p:sp>
      </p:grpSp>
      <p:sp>
        <p:nvSpPr>
          <p:cNvPr name="TextBox 11" id="11"/>
          <p:cNvSpPr txBox="true"/>
          <p:nvPr/>
        </p:nvSpPr>
        <p:spPr>
          <a:xfrm rot="0">
            <a:off x="1821688" y="2665934"/>
            <a:ext cx="15017531" cy="4248150"/>
          </a:xfrm>
          <a:prstGeom prst="rect">
            <a:avLst/>
          </a:prstGeom>
        </p:spPr>
        <p:txBody>
          <a:bodyPr anchor="t" rtlCol="false" tIns="0" lIns="0" bIns="0" rIns="0">
            <a:spAutoFit/>
          </a:bodyPr>
          <a:lstStyle/>
          <a:p>
            <a:pPr algn="l">
              <a:lnSpc>
                <a:spcPts val="4200"/>
              </a:lnSpc>
            </a:pPr>
            <a:r>
              <a:rPr lang="en-US" sz="3000">
                <a:solidFill>
                  <a:srgbClr val="000000"/>
                </a:solidFill>
                <a:latin typeface="Nunito"/>
                <a:ea typeface="Nunito"/>
                <a:cs typeface="Nunito"/>
                <a:sym typeface="Nunito"/>
              </a:rPr>
              <a:t>The user interface can be built with Java Swing for a standalone application or JSP for a web version, supported by tools like NetBeans 5.0 and Tomcat 5.5.</a:t>
            </a:r>
          </a:p>
          <a:p>
            <a:pPr algn="l">
              <a:lnSpc>
                <a:spcPts val="4200"/>
              </a:lnSpc>
            </a:pPr>
            <a:r>
              <a:rPr lang="en-US" sz="3000">
                <a:solidFill>
                  <a:srgbClr val="000000"/>
                </a:solidFill>
                <a:latin typeface="Nunito"/>
                <a:ea typeface="Nunito"/>
                <a:cs typeface="Nunito"/>
                <a:sym typeface="Nunito"/>
              </a:rPr>
              <a:t>Minimum hardware requirements: Pentium III 630MHz processor, 128MB RAM, 20GB hard drive; software: Windows NT/98/XP OS, JRE, and MS Access.</a:t>
            </a:r>
          </a:p>
          <a:p>
            <a:pPr algn="l">
              <a:lnSpc>
                <a:spcPts val="4200"/>
              </a:lnSpc>
            </a:pPr>
            <a:r>
              <a:rPr lang="en-US" sz="3000">
                <a:solidFill>
                  <a:srgbClr val="000000"/>
                </a:solidFill>
                <a:latin typeface="Nunito"/>
                <a:ea typeface="Nunito"/>
                <a:cs typeface="Nunito"/>
                <a:sym typeface="Nunito"/>
              </a:rPr>
              <a:t>However, MS Access has scalability limitations when handling large amounts of data, which can cause performance slowdowns, especially for libraries with thousands of books and transactions.</a:t>
            </a:r>
          </a:p>
          <a:p>
            <a:pPr algn="l">
              <a:lnSpc>
                <a:spcPts val="4200"/>
              </a:lnSpc>
            </a:pPr>
          </a:p>
        </p:txBody>
      </p:sp>
      <p:sp>
        <p:nvSpPr>
          <p:cNvPr name="Freeform 12" id="12"/>
          <p:cNvSpPr/>
          <p:nvPr/>
        </p:nvSpPr>
        <p:spPr>
          <a:xfrm flipH="false" flipV="false" rot="4302480">
            <a:off x="16435990" y="335858"/>
            <a:ext cx="2722598" cy="2788509"/>
          </a:xfrm>
          <a:custGeom>
            <a:avLst/>
            <a:gdLst/>
            <a:ahLst/>
            <a:cxnLst/>
            <a:rect r="r" b="b" t="t" l="l"/>
            <a:pathLst>
              <a:path h="2788509" w="2722598">
                <a:moveTo>
                  <a:pt x="0" y="0"/>
                </a:moveTo>
                <a:lnTo>
                  <a:pt x="2722599" y="0"/>
                </a:lnTo>
                <a:lnTo>
                  <a:pt x="2722599" y="2788508"/>
                </a:lnTo>
                <a:lnTo>
                  <a:pt x="0" y="278850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3" id="13"/>
          <p:cNvSpPr/>
          <p:nvPr/>
        </p:nvSpPr>
        <p:spPr>
          <a:xfrm flipH="false" flipV="false" rot="0">
            <a:off x="1336950" y="8175357"/>
            <a:ext cx="3266712" cy="397945"/>
          </a:xfrm>
          <a:custGeom>
            <a:avLst/>
            <a:gdLst/>
            <a:ahLst/>
            <a:cxnLst/>
            <a:rect r="r" b="b" t="t" l="l"/>
            <a:pathLst>
              <a:path h="397945" w="3266712">
                <a:moveTo>
                  <a:pt x="0" y="0"/>
                </a:moveTo>
                <a:lnTo>
                  <a:pt x="3266712" y="0"/>
                </a:lnTo>
                <a:lnTo>
                  <a:pt x="3266712" y="397945"/>
                </a:lnTo>
                <a:lnTo>
                  <a:pt x="0" y="39794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4" id="14"/>
          <p:cNvSpPr txBox="true"/>
          <p:nvPr/>
        </p:nvSpPr>
        <p:spPr>
          <a:xfrm rot="0">
            <a:off x="2614676" y="904875"/>
            <a:ext cx="13114668" cy="1127571"/>
          </a:xfrm>
          <a:prstGeom prst="rect">
            <a:avLst/>
          </a:prstGeom>
        </p:spPr>
        <p:txBody>
          <a:bodyPr anchor="t" rtlCol="false" tIns="0" lIns="0" bIns="0" rIns="0">
            <a:spAutoFit/>
          </a:bodyPr>
          <a:lstStyle/>
          <a:p>
            <a:pPr algn="ctr">
              <a:lnSpc>
                <a:spcPts val="9250"/>
              </a:lnSpc>
            </a:pPr>
            <a:r>
              <a:rPr lang="en-US" sz="6607">
                <a:solidFill>
                  <a:srgbClr val="000000"/>
                </a:solidFill>
                <a:latin typeface="Fredoka"/>
                <a:ea typeface="Fredoka"/>
                <a:cs typeface="Fredoka"/>
                <a:sym typeface="Fredoka"/>
              </a:rPr>
              <a:t>TECHNICAL IMPLEMENTATION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DAGjsTl1TCw</dc:identifier>
  <dcterms:modified xsi:type="dcterms:W3CDTF">2011-08-01T06:04:30Z</dcterms:modified>
  <cp:revision>1</cp:revision>
  <dc:title>Grey White Simple Modern Thesis Defense Presentation </dc:title>
</cp:coreProperties>
</file>